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71" r:id="rId3"/>
    <p:sldId id="272" r:id="rId4"/>
    <p:sldId id="276" r:id="rId5"/>
    <p:sldId id="273" r:id="rId6"/>
    <p:sldId id="274" r:id="rId7"/>
    <p:sldId id="275" r:id="rId8"/>
    <p:sldId id="277" r:id="rId9"/>
    <p:sldId id="278" r:id="rId10"/>
    <p:sldId id="279" r:id="rId11"/>
    <p:sldId id="280" r:id="rId12"/>
  </p:sldIdLst>
  <p:sldSz cx="12192000" cy="6858000"/>
  <p:notesSz cx="6858000" cy="9313863"/>
  <p:defaultTextStyle>
    <a:defPPr lvl="0">
      <a:defRPr lang="en-US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8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71895" cy="4672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738" y="0"/>
            <a:ext cx="2971895" cy="4672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1A2B7E-BA7F-423C-83E3-F0A021997521}" type="datetimeFigureOut">
              <a:rPr lang="en-MY" smtClean="0"/>
              <a:t>18/11/2020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35000" y="1163638"/>
            <a:ext cx="5588000" cy="3143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22" y="4482153"/>
            <a:ext cx="5486575" cy="36672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8846272"/>
            <a:ext cx="2971895" cy="467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738" y="8846272"/>
            <a:ext cx="2971895" cy="467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832E26-FA70-4FE0-8237-E3EE50A988DF}" type="slidenum">
              <a:rPr lang="en-MY" smtClean="0"/>
              <a:t>‹#›</a:t>
            </a:fld>
            <a:endParaRPr lang="en-M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F9BC8-C672-4062-9ACB-9C34E315544E}" type="datetimeFigureOut">
              <a:rPr lang="en-MY" smtClean="0"/>
              <a:t>18/11/2020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764D3-3D52-46A9-A805-D5BEAE4F62A2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F9BC8-C672-4062-9ACB-9C34E315544E}" type="datetimeFigureOut">
              <a:rPr lang="en-MY" smtClean="0"/>
              <a:t>18/11/2020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764D3-3D52-46A9-A805-D5BEAE4F62A2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F9BC8-C672-4062-9ACB-9C34E315544E}" type="datetimeFigureOut">
              <a:rPr lang="en-MY" smtClean="0"/>
              <a:t>18/11/2020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764D3-3D52-46A9-A805-D5BEAE4F62A2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F9BC8-C672-4062-9ACB-9C34E315544E}" type="datetimeFigureOut">
              <a:rPr lang="en-MY" smtClean="0"/>
              <a:t>18/11/2020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764D3-3D52-46A9-A805-D5BEAE4F62A2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F9BC8-C672-4062-9ACB-9C34E315544E}" type="datetimeFigureOut">
              <a:rPr lang="en-MY" smtClean="0"/>
              <a:t>18/11/2020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764D3-3D52-46A9-A805-D5BEAE4F62A2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F9BC8-C672-4062-9ACB-9C34E315544E}" type="datetimeFigureOut">
              <a:rPr lang="en-MY" smtClean="0"/>
              <a:t>18/11/2020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764D3-3D52-46A9-A805-D5BEAE4F62A2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F9BC8-C672-4062-9ACB-9C34E315544E}" type="datetimeFigureOut">
              <a:rPr lang="en-MY" smtClean="0"/>
              <a:t>18/11/2020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764D3-3D52-46A9-A805-D5BEAE4F62A2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F9BC8-C672-4062-9ACB-9C34E315544E}" type="datetimeFigureOut">
              <a:rPr lang="en-MY" smtClean="0"/>
              <a:t>18/11/2020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764D3-3D52-46A9-A805-D5BEAE4F62A2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F9BC8-C672-4062-9ACB-9C34E315544E}" type="datetimeFigureOut">
              <a:rPr lang="en-MY" smtClean="0"/>
              <a:t>18/11/2020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764D3-3D52-46A9-A805-D5BEAE4F62A2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F9BC8-C672-4062-9ACB-9C34E315544E}" type="datetimeFigureOut">
              <a:rPr lang="en-MY" smtClean="0"/>
              <a:t>18/11/2020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764D3-3D52-46A9-A805-D5BEAE4F62A2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F9BC8-C672-4062-9ACB-9C34E315544E}" type="datetimeFigureOut">
              <a:rPr lang="en-MY" smtClean="0"/>
              <a:t>18/11/2020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764D3-3D52-46A9-A805-D5BEAE4F62A2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CF9BC8-C672-4062-9ACB-9C34E315544E}" type="datetimeFigureOut">
              <a:rPr lang="en-MY" smtClean="0"/>
              <a:t>18/11/2020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764D3-3D52-46A9-A805-D5BEAE4F62A2}" type="slidenum">
              <a:rPr lang="en-MY" smtClean="0"/>
              <a:t>‹#›</a:t>
            </a:fld>
            <a:endParaRPr lang="en-M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MG-20191008-WA00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" y="5080"/>
            <a:ext cx="12192635" cy="5917565"/>
          </a:xfrm>
          <a:prstGeom prst="rect">
            <a:avLst/>
          </a:prstGeom>
        </p:spPr>
      </p:pic>
      <p:pic>
        <p:nvPicPr>
          <p:cNvPr id="13" name="Picture 12" descr="image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2915" y="114033"/>
            <a:ext cx="6689725" cy="1642644"/>
          </a:xfrm>
          <a:prstGeom prst="rect">
            <a:avLst/>
          </a:prstGeom>
        </p:spPr>
      </p:pic>
      <p:sp>
        <p:nvSpPr>
          <p:cNvPr id="4098" name="Subtitle 2"/>
          <p:cNvSpPr>
            <a:spLocks noGrp="1"/>
          </p:cNvSpPr>
          <p:nvPr>
            <p:ph type="subTitle" idx="1"/>
          </p:nvPr>
        </p:nvSpPr>
        <p:spPr>
          <a:xfrm>
            <a:off x="-635" y="1784617"/>
            <a:ext cx="12192000" cy="95350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vert="horz" lIns="68580" tIns="34290" rIns="68580" bIns="34290" rtlCol="0" anchor="t">
            <a:normAutofit fontScale="90000" lnSpcReduction="10000"/>
          </a:bodyPr>
          <a:lstStyle/>
          <a:p>
            <a:endParaRPr lang="en-MY" altLang="en-GB" sz="675" dirty="0">
              <a:solidFill>
                <a:schemeClr val="accent6">
                  <a:lumMod val="75000"/>
                </a:schemeClr>
              </a:solidFill>
              <a:cs typeface="Constantia" panose="02030602050306030303" charset="0"/>
            </a:endParaRPr>
          </a:p>
          <a:p>
            <a:r>
              <a:rPr lang="en-MY" altLang="en-GB" b="1" dirty="0">
                <a:solidFill>
                  <a:schemeClr val="tx1">
                    <a:lumMod val="50000"/>
                    <a:lumOff val="50000"/>
                  </a:schemeClr>
                </a:solidFill>
                <a:cs typeface="Constantia" panose="02030602050306030303" charset="0"/>
              </a:rPr>
              <a:t>October</a:t>
            </a:r>
            <a:r>
              <a:rPr lang="en-MY" altLang="en-GB" b="1" kern="1200" dirty="0">
                <a:solidFill>
                  <a:schemeClr val="tx1">
                    <a:lumMod val="50000"/>
                    <a:lumOff val="50000"/>
                  </a:schemeClr>
                </a:solidFill>
                <a:cs typeface="Constantia" panose="02030602050306030303" charset="0"/>
              </a:rPr>
              <a:t> 2019 to May 2020  </a:t>
            </a:r>
            <a:endParaRPr lang="en-MY" altLang="en-GB" b="1" dirty="0">
              <a:solidFill>
                <a:schemeClr val="tx1">
                  <a:lumMod val="50000"/>
                  <a:lumOff val="50000"/>
                </a:schemeClr>
              </a:solidFill>
              <a:cs typeface="Constantia" panose="02030602050306030303" charset="0"/>
            </a:endParaRPr>
          </a:p>
          <a:p>
            <a:r>
              <a:rPr lang="en-MY" altLang="en-GB" b="1" kern="1200" dirty="0">
                <a:solidFill>
                  <a:schemeClr val="tx1">
                    <a:lumMod val="50000"/>
                    <a:lumOff val="50000"/>
                  </a:schemeClr>
                </a:solidFill>
                <a:cs typeface="Constantia" panose="02030602050306030303" charset="0"/>
              </a:rPr>
              <a:t>***</a:t>
            </a:r>
            <a:r>
              <a:rPr lang="en-MY" altLang="en-GB" b="1" kern="1200" dirty="0">
                <a:solidFill>
                  <a:srgbClr val="FF0000"/>
                </a:solidFill>
                <a:cs typeface="Constantia" panose="02030602050306030303" charset="0"/>
              </a:rPr>
              <a:t>TO BE EXTENDED </a:t>
            </a:r>
            <a:r>
              <a:rPr lang="en-MY" altLang="en-GB" b="1" kern="1200" dirty="0">
                <a:solidFill>
                  <a:schemeClr val="tx1">
                    <a:lumMod val="50000"/>
                    <a:lumOff val="50000"/>
                  </a:schemeClr>
                </a:solidFill>
                <a:cs typeface="Constantia" panose="02030602050306030303" charset="0"/>
              </a:rPr>
              <a:t>– </a:t>
            </a:r>
            <a:r>
              <a:rPr lang="en-MY" altLang="en-GB" b="1" kern="1200" dirty="0">
                <a:solidFill>
                  <a:schemeClr val="accent3">
                    <a:lumMod val="50000"/>
                  </a:schemeClr>
                </a:solidFill>
                <a:cs typeface="Constantia" panose="02030602050306030303" charset="0"/>
              </a:rPr>
              <a:t>Phase 1 (31 May to 31 December 2020) </a:t>
            </a:r>
            <a:endParaRPr lang="en-US" altLang="en-MY" kern="1200" dirty="0">
              <a:solidFill>
                <a:schemeClr val="accent3">
                  <a:lumMod val="50000"/>
                </a:schemeClr>
              </a:solidFill>
              <a:cs typeface="Constantia" panose="02030602050306030303" charset="0"/>
            </a:endParaRPr>
          </a:p>
        </p:txBody>
      </p:sp>
      <p:sp>
        <p:nvSpPr>
          <p:cNvPr id="12" name="Text Box 11"/>
          <p:cNvSpPr txBox="1"/>
          <p:nvPr/>
        </p:nvSpPr>
        <p:spPr>
          <a:xfrm>
            <a:off x="2447290" y="4169410"/>
            <a:ext cx="735711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ctr">
              <a:buFont typeface="Arial" panose="020B0604020202020204" pitchFamily="34" charset="0"/>
              <a:buNone/>
            </a:pPr>
            <a:endParaRPr lang="en-MY" altLang="en-GB" b="1" i="1" dirty="0">
              <a:solidFill>
                <a:schemeClr val="bg1">
                  <a:lumMod val="50000"/>
                </a:schemeClr>
              </a:solidFill>
              <a:latin typeface="Constantia" panose="02030602050306030303" charset="0"/>
              <a:cs typeface="Constantia" panose="02030602050306030303" charset="0"/>
              <a:sym typeface="+mn-ea"/>
            </a:endParaRPr>
          </a:p>
          <a:p>
            <a:pPr indent="0" algn="ctr">
              <a:buFont typeface="Arial" panose="020B0604020202020204" pitchFamily="34" charset="0"/>
              <a:buNone/>
            </a:pPr>
            <a:r>
              <a:rPr lang="en-MY" altLang="en-GB" b="1" i="1" dirty="0">
                <a:solidFill>
                  <a:schemeClr val="bg1">
                    <a:lumMod val="50000"/>
                  </a:schemeClr>
                </a:solidFill>
                <a:latin typeface="Constantia" panose="02030602050306030303" charset="0"/>
                <a:cs typeface="Constantia" panose="02030602050306030303" charset="0"/>
                <a:sym typeface="+mn-ea"/>
              </a:rPr>
              <a:t>Highlights:</a:t>
            </a:r>
            <a:endParaRPr lang="en-MY" altLang="en-GB" b="1" dirty="0">
              <a:solidFill>
                <a:schemeClr val="bg1">
                  <a:lumMod val="50000"/>
                </a:schemeClr>
              </a:solidFill>
              <a:latin typeface="Constantia" panose="02030602050306030303" charset="0"/>
              <a:cs typeface="Constantia" panose="02030602050306030303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MY" altLang="en-GB" dirty="0">
                <a:solidFill>
                  <a:schemeClr val="bg1">
                    <a:lumMod val="50000"/>
                  </a:schemeClr>
                </a:solidFill>
                <a:latin typeface="Constantia" panose="02030602050306030303" charset="0"/>
                <a:cs typeface="Constantia" panose="02030602050306030303" charset="0"/>
              </a:rPr>
              <a:t>5 Different Neighbourhoods in Penang	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MY" altLang="en-GB" dirty="0">
                <a:solidFill>
                  <a:schemeClr val="bg1">
                    <a:lumMod val="50000"/>
                  </a:schemeClr>
                </a:solidFill>
                <a:latin typeface="Constantia" panose="02030602050306030303" charset="0"/>
                <a:cs typeface="Constantia" panose="02030602050306030303" charset="0"/>
              </a:rPr>
              <a:t>7 Local Experienced Muralists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MY" altLang="en-GB" dirty="0">
                <a:solidFill>
                  <a:schemeClr val="bg1">
                    <a:lumMod val="50000"/>
                  </a:schemeClr>
                </a:solidFill>
                <a:latin typeface="Constantia" panose="02030602050306030303" charset="0"/>
                <a:cs typeface="Constantia" panose="02030602050306030303" charset="0"/>
              </a:rPr>
              <a:t>5 Well-known International Muralists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MY" altLang="en-GB" dirty="0">
                <a:solidFill>
                  <a:schemeClr val="bg1">
                    <a:lumMod val="50000"/>
                  </a:schemeClr>
                </a:solidFill>
                <a:latin typeface="Constantia" panose="02030602050306030303" charset="0"/>
                <a:cs typeface="Constantia" panose="02030602050306030303" charset="0"/>
              </a:rPr>
              <a:t>30 Local Creative Talents in Urban Art 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2447290" y="5922645"/>
            <a:ext cx="8035290" cy="866775"/>
            <a:chOff x="5995" y="9327"/>
            <a:chExt cx="12654" cy="1365"/>
          </a:xfrm>
        </p:grpSpPr>
        <p:sp>
          <p:nvSpPr>
            <p:cNvPr id="6" name="Text Box 5"/>
            <p:cNvSpPr txBox="1"/>
            <p:nvPr/>
          </p:nvSpPr>
          <p:spPr>
            <a:xfrm>
              <a:off x="6307" y="9327"/>
              <a:ext cx="1613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MY" altLang="en-GB" sz="1000" i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Organiser</a:t>
              </a:r>
            </a:p>
          </p:txBody>
        </p:sp>
        <p:sp>
          <p:nvSpPr>
            <p:cNvPr id="7" name="Text Box 6"/>
            <p:cNvSpPr txBox="1"/>
            <p:nvPr/>
          </p:nvSpPr>
          <p:spPr>
            <a:xfrm>
              <a:off x="9916" y="9327"/>
              <a:ext cx="1880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MY" altLang="en-GB" sz="1000" i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Supported by</a:t>
              </a:r>
            </a:p>
          </p:txBody>
        </p:sp>
        <p:pic>
          <p:nvPicPr>
            <p:cNvPr id="3" name="Picture 2" descr="CCPA Logo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95" y="9757"/>
              <a:ext cx="2236" cy="777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4" name="Picture 3" descr="All in 1- 5 logos"/>
            <p:cNvPicPr>
              <a:picLocks noChangeAspect="1"/>
            </p:cNvPicPr>
            <p:nvPr/>
          </p:nvPicPr>
          <p:blipFill>
            <a:blip r:embed="rId6"/>
            <a:srcRect l="7124" t="18444" r="5222" b="16576"/>
            <a:stretch>
              <a:fillRect/>
            </a:stretch>
          </p:blipFill>
          <p:spPr>
            <a:xfrm>
              <a:off x="11515" y="9468"/>
              <a:ext cx="7135" cy="122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11"/>
          <p:cNvSpPr txBox="1"/>
          <p:nvPr/>
        </p:nvSpPr>
        <p:spPr>
          <a:xfrm>
            <a:off x="0" y="-14655"/>
            <a:ext cx="12192000" cy="625662"/>
          </a:xfrm>
          <a:prstGeom prst="rect">
            <a:avLst/>
          </a:prstGeom>
          <a:solidFill>
            <a:schemeClr val="tx1"/>
          </a:solidFill>
        </p:spPr>
        <p:txBody>
          <a:bodyPr wrap="square" lIns="0" tIns="8184" rIns="0" bIns="0" rtlCol="0">
            <a:noAutofit/>
            <a:scene3d>
              <a:camera prst="orthographicFront"/>
              <a:lightRig rig="threePt" dir="t"/>
            </a:scene3d>
          </a:bodyPr>
          <a:lstStyle/>
          <a:p>
            <a:pPr marL="11430" algn="ctr">
              <a:lnSpc>
                <a:spcPct val="52000"/>
              </a:lnSpc>
            </a:pPr>
            <a:endParaRPr sz="3280" b="1" spc="-102" noProof="1"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alibri" panose="020F0502020204030204" charset="0"/>
              <a:cs typeface="Calibri" panose="020F0502020204030204" charset="0"/>
            </a:endParaRPr>
          </a:p>
          <a:p>
            <a:pPr marL="11430" algn="ctr">
              <a:lnSpc>
                <a:spcPct val="52000"/>
              </a:lnSpc>
            </a:pPr>
            <a:r>
              <a:rPr lang="en-MY" altLang="en-US" sz="3280" b="1" spc="-102" noProof="1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BUDGET REQUIRED – PHASE 2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2D8B416B-3AF8-428F-BF32-EF39155D43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5029128"/>
              </p:ext>
            </p:extLst>
          </p:nvPr>
        </p:nvGraphicFramePr>
        <p:xfrm>
          <a:off x="0" y="762001"/>
          <a:ext cx="12192000" cy="572116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438400">
                  <a:extLst>
                    <a:ext uri="{9D8B030D-6E8A-4147-A177-3AD203B41FA5}">
                      <a16:colId xmlns:a16="http://schemas.microsoft.com/office/drawing/2014/main" val="590026835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4039080459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946461260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46443247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1904289221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552384757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572784404"/>
                    </a:ext>
                  </a:extLst>
                </a:gridCol>
              </a:tblGrid>
              <a:tr h="72000"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</a:pPr>
                      <a:r>
                        <a:rPr lang="en-US" sz="1700" b="1"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Description</a:t>
                      </a:r>
                      <a:endParaRPr lang="en-MY" sz="170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700" b="1" dirty="0" err="1"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Prangin</a:t>
                      </a:r>
                      <a:r>
                        <a:rPr lang="en-US" sz="1700" b="1" dirty="0"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 Mall</a:t>
                      </a:r>
                      <a:endParaRPr lang="en-MY" dirty="0"/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0485">
                        <a:lnSpc>
                          <a:spcPct val="100000"/>
                        </a:lnSpc>
                      </a:pPr>
                      <a:r>
                        <a:rPr lang="en-US" sz="1700" b="1" dirty="0" err="1"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Karpal</a:t>
                      </a:r>
                      <a:r>
                        <a:rPr lang="en-US" sz="1700" b="1" dirty="0"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 Singh Drive</a:t>
                      </a:r>
                      <a:endParaRPr lang="en-MY" sz="1700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700" b="1" dirty="0" err="1"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Balik</a:t>
                      </a:r>
                      <a:r>
                        <a:rPr lang="en-US" sz="1700" b="1" dirty="0"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 </a:t>
                      </a:r>
                      <a:r>
                        <a:rPr lang="en-US" sz="1700" b="1" dirty="0" err="1"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Pulau</a:t>
                      </a:r>
                      <a:endParaRPr lang="en-MY" dirty="0"/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700" b="1" dirty="0"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Aspen Vision City</a:t>
                      </a:r>
                      <a:endParaRPr lang="en-MY" dirty="0"/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15000"/>
                        </a:lnSpc>
                      </a:pPr>
                      <a:r>
                        <a:rPr lang="en-US" sz="1700" b="1" dirty="0"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DPM</a:t>
                      </a:r>
                      <a:endParaRPr lang="en-MY" sz="1700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</a:pPr>
                      <a:r>
                        <a:rPr lang="en-US" sz="1700" b="1" dirty="0"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Total</a:t>
                      </a:r>
                      <a:endParaRPr lang="en-MY" sz="1700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9705592"/>
                  </a:ext>
                </a:extLst>
              </a:tr>
              <a:tr h="72000">
                <a:tc gridSpan="7"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lang="en-US" sz="17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Phase 2 (1</a:t>
                      </a:r>
                      <a:r>
                        <a:rPr lang="en-US" sz="1700" b="1" baseline="30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st</a:t>
                      </a:r>
                      <a:r>
                        <a:rPr lang="en-US" sz="17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 Jan 2021 to 31</a:t>
                      </a:r>
                      <a:r>
                        <a:rPr lang="en-US" sz="1700" b="1" baseline="30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st</a:t>
                      </a:r>
                      <a:r>
                        <a:rPr lang="en-US" sz="17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 Dec 2021)</a:t>
                      </a:r>
                      <a:endParaRPr lang="en-MY" sz="170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</a:pPr>
                      <a:endParaRPr lang="en-MY" sz="170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9671269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pPr marL="67945" marR="254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1. Maintenance of lighting, wiring, power supply &amp; etc.</a:t>
                      </a:r>
                      <a:endParaRPr lang="en-MY" sz="170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 marR="8699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700" b="1"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 </a:t>
                      </a:r>
                      <a:endParaRPr lang="en-MY" sz="170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67945" marR="8699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RM 3,000</a:t>
                      </a:r>
                      <a:endParaRPr lang="en-MY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 marR="63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700" b="1"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 </a:t>
                      </a:r>
                      <a:endParaRPr lang="en-MY" sz="170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67945" marR="63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RM 3,000</a:t>
                      </a:r>
                      <a:endParaRPr lang="en-MY" sz="170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 marR="444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700" b="1"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 </a:t>
                      </a:r>
                      <a:endParaRPr lang="en-MY" sz="170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67945" marR="444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RM 9,600*</a:t>
                      </a:r>
                      <a:endParaRPr lang="en-MY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 marR="9842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700" b="1"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 </a:t>
                      </a:r>
                      <a:endParaRPr lang="en-MY" sz="170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67945" marR="9842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RM 3,000</a:t>
                      </a:r>
                      <a:endParaRPr lang="en-MY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 marR="8318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700" b="1"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 </a:t>
                      </a:r>
                      <a:endParaRPr lang="en-MY" sz="170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67945" marR="8318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RM 3,000</a:t>
                      </a:r>
                      <a:endParaRPr lang="en-MY" sz="170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8105">
                        <a:lnSpc>
                          <a:spcPct val="100000"/>
                        </a:lnSpc>
                      </a:pPr>
                      <a:r>
                        <a:rPr lang="en-US" sz="1700" b="1"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 </a:t>
                      </a:r>
                      <a:endParaRPr lang="en-MY" sz="170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78105">
                        <a:lnSpc>
                          <a:spcPct val="100000"/>
                        </a:lnSpc>
                      </a:pPr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RM 21,600</a:t>
                      </a:r>
                      <a:endParaRPr lang="en-MY" sz="170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3221937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pPr marL="67945" marR="254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2. Maintenance of container installation at site &amp; Site conditions </a:t>
                      </a:r>
                      <a:endParaRPr lang="en-MY" sz="170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RM 2,400</a:t>
                      </a:r>
                      <a:endParaRPr lang="en-MY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 marR="63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RM 2,400</a:t>
                      </a:r>
                      <a:endParaRPr lang="en-MY" sz="170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RM 2,400</a:t>
                      </a:r>
                      <a:endParaRPr lang="en-MY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RM 2,400</a:t>
                      </a:r>
                      <a:endParaRPr lang="en-MY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 marR="8318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RM 2,400</a:t>
                      </a:r>
                      <a:endParaRPr lang="en-MY" sz="170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8105">
                        <a:lnSpc>
                          <a:spcPct val="100000"/>
                        </a:lnSpc>
                      </a:pPr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RM 12,000</a:t>
                      </a:r>
                      <a:endParaRPr lang="en-MY" sz="170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0856180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pPr marL="67945" marR="254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3. Public Liability Insurance Coverage Expenses</a:t>
                      </a:r>
                      <a:endParaRPr lang="en-MY" sz="170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──</a:t>
                      </a:r>
                      <a:endParaRPr lang="en-MY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 marR="63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──</a:t>
                      </a:r>
                      <a:endParaRPr lang="en-MY" sz="170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──</a:t>
                      </a:r>
                      <a:endParaRPr lang="en-MY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──</a:t>
                      </a:r>
                      <a:endParaRPr lang="en-MY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 marR="8318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──</a:t>
                      </a:r>
                      <a:endParaRPr lang="en-MY" sz="170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8105">
                        <a:lnSpc>
                          <a:spcPct val="100000"/>
                        </a:lnSpc>
                      </a:pPr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RM 3,200</a:t>
                      </a:r>
                      <a:endParaRPr lang="en-MY" sz="170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3111955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pPr marL="67945" marR="254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4. CCPA Administrative &amp;</a:t>
                      </a:r>
                      <a:endParaRPr lang="en-MY" sz="170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67945" marR="254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Management Fee</a:t>
                      </a:r>
                      <a:endParaRPr lang="en-MY" sz="170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700" dirty="0"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RM 7,200</a:t>
                      </a:r>
                      <a:endParaRPr lang="en-MY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 marR="63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RM 7,200</a:t>
                      </a:r>
                      <a:endParaRPr lang="en-MY" sz="1700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700" dirty="0"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RM 7,200</a:t>
                      </a:r>
                      <a:endParaRPr lang="en-MY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700" dirty="0"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RM 7,200</a:t>
                      </a:r>
                      <a:endParaRPr lang="en-MY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 marR="8318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RM 7,200</a:t>
                      </a:r>
                      <a:endParaRPr lang="en-MY" sz="1700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8105">
                        <a:lnSpc>
                          <a:spcPct val="100000"/>
                        </a:lnSpc>
                      </a:pPr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RM 36,000</a:t>
                      </a:r>
                      <a:endParaRPr lang="en-MY" sz="170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7566014"/>
                  </a:ext>
                </a:extLst>
              </a:tr>
              <a:tr h="72000">
                <a:tc gridSpan="6"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lang="en-US" sz="1700" i="1"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Sub Total</a:t>
                      </a:r>
                      <a:endParaRPr lang="en-MY" sz="170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RM 72,800</a:t>
                      </a:r>
                      <a:endParaRPr lang="en-MY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0204573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5. **Contingency Budget</a:t>
                      </a:r>
                      <a:endParaRPr lang="en-MY" sz="170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lang="en-US" sz="1700" dirty="0"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──</a:t>
                      </a:r>
                      <a:endParaRPr lang="en-MY" sz="1700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700" dirty="0"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──</a:t>
                      </a:r>
                      <a:endParaRPr lang="en-MY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 marR="17843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──</a:t>
                      </a:r>
                      <a:endParaRPr lang="en-MY" sz="1700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 marR="40703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──</a:t>
                      </a:r>
                      <a:endParaRPr lang="en-MY" sz="1700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 marR="34925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──</a:t>
                      </a:r>
                      <a:endParaRPr lang="en-MY" sz="1700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265" marR="83185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88265" algn="l"/>
                        </a:tabLst>
                      </a:pPr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RM 75,000</a:t>
                      </a:r>
                      <a:endParaRPr lang="en-MY" sz="170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449798"/>
                  </a:ext>
                </a:extLst>
              </a:tr>
              <a:tr h="72000">
                <a:tc gridSpan="6">
                  <a:txBody>
                    <a:bodyPr/>
                    <a:lstStyle/>
                    <a:p>
                      <a:pPr marL="67945" marR="6413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700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Total for Phase 2</a:t>
                      </a:r>
                      <a:endParaRPr lang="en-MY" sz="170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ct val="100000"/>
                        </a:lnSpc>
                      </a:pPr>
                      <a:r>
                        <a:rPr lang="en-US" sz="1700" b="1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RM 147,800</a:t>
                      </a:r>
                      <a:endParaRPr lang="en-MY" sz="170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6086010"/>
                  </a:ext>
                </a:extLst>
              </a:tr>
              <a:tr h="72000">
                <a:tc gridSpan="6"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</a:pPr>
                      <a:r>
                        <a:rPr lang="en-US" sz="1700" b="1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GRAND TOTAL (Phase 1 &amp; Phase 2)</a:t>
                      </a:r>
                      <a:endParaRPr lang="en-MY" sz="170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D3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7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RM185,500</a:t>
                      </a:r>
                      <a:endParaRPr lang="en-MY" sz="1700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D3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0584157"/>
                  </a:ext>
                </a:extLst>
              </a:tr>
              <a:tr h="72000">
                <a:tc gridSpan="7"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lang="en-US" sz="17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All costs are budget for 12 months.</a:t>
                      </a:r>
                      <a:endParaRPr lang="en-MY" sz="1700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lang="en-US" sz="17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*includes the Monthly Electric Bill and Token for home owner at </a:t>
                      </a:r>
                      <a:r>
                        <a:rPr lang="en-US" sz="1700" i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Balik</a:t>
                      </a:r>
                      <a:r>
                        <a:rPr lang="en-US" sz="17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 </a:t>
                      </a:r>
                      <a:r>
                        <a:rPr lang="en-US" sz="1700" i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Pulau</a:t>
                      </a:r>
                      <a:r>
                        <a:rPr lang="en-US" sz="17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.</a:t>
                      </a:r>
                      <a:endParaRPr lang="en-MY" sz="1700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67945" marR="32194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**</a:t>
                      </a:r>
                      <a:r>
                        <a:rPr lang="en-US" sz="17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Contingency Budget </a:t>
                      </a:r>
                      <a:r>
                        <a:rPr lang="en-US" sz="17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to cover repair costs on damages due to vandalism &amp; other unforeseen circumstances if applicable during the extension period.</a:t>
                      </a:r>
                      <a:endParaRPr lang="en-MY" sz="1700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67945" marR="27432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7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rlito"/>
                          <a:cs typeface="Carlito"/>
                        </a:rPr>
                        <a:t>However, the budget excludes the cost for relocation and reinstallation to new site; the cost for construction of footing / foundation at new site; the expenses for supervision at site &amp; etc. in the event of relocation &amp; reinstallation is required during the extension period.</a:t>
                      </a:r>
                      <a:endParaRPr lang="en-MY" sz="1700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marL="67945" marR="27432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MY" sz="1700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87945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72606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11"/>
          <p:cNvSpPr txBox="1"/>
          <p:nvPr/>
        </p:nvSpPr>
        <p:spPr>
          <a:xfrm>
            <a:off x="0" y="-14655"/>
            <a:ext cx="12192000" cy="625662"/>
          </a:xfrm>
          <a:prstGeom prst="rect">
            <a:avLst/>
          </a:prstGeom>
          <a:solidFill>
            <a:schemeClr val="tx1"/>
          </a:solidFill>
        </p:spPr>
        <p:txBody>
          <a:bodyPr wrap="square" lIns="0" tIns="8184" rIns="0" bIns="0" rtlCol="0">
            <a:noAutofit/>
            <a:scene3d>
              <a:camera prst="orthographicFront"/>
              <a:lightRig rig="threePt" dir="t"/>
            </a:scene3d>
          </a:bodyPr>
          <a:lstStyle/>
          <a:p>
            <a:pPr marL="11430" algn="ctr">
              <a:lnSpc>
                <a:spcPct val="52000"/>
              </a:lnSpc>
            </a:pPr>
            <a:endParaRPr sz="3280" b="1" spc="-102" noProof="1"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alibri" panose="020F0502020204030204" charset="0"/>
              <a:cs typeface="Calibri" panose="020F0502020204030204" charset="0"/>
            </a:endParaRPr>
          </a:p>
          <a:p>
            <a:pPr marL="11430" algn="ctr">
              <a:lnSpc>
                <a:spcPct val="52000"/>
              </a:lnSpc>
            </a:pPr>
            <a:r>
              <a:rPr lang="en-MY" altLang="en-US" sz="3280" b="1" spc="-102" noProof="1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BUDGET REQUIRED – RELOCATION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096CF2A-EC3A-48BE-BCB5-7EAB56AD01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4126781"/>
              </p:ext>
            </p:extLst>
          </p:nvPr>
        </p:nvGraphicFramePr>
        <p:xfrm>
          <a:off x="19665" y="649466"/>
          <a:ext cx="12192000" cy="6472497"/>
        </p:xfrm>
        <a:graphic>
          <a:graphicData uri="http://schemas.openxmlformats.org/drawingml/2006/table">
            <a:tbl>
              <a:tblPr firstRow="1" firstCol="1" bandRow="1"/>
              <a:tblGrid>
                <a:gridCol w="3810000">
                  <a:extLst>
                    <a:ext uri="{9D8B030D-6E8A-4147-A177-3AD203B41FA5}">
                      <a16:colId xmlns:a16="http://schemas.microsoft.com/office/drawing/2014/main" val="1530931267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713857363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1170086434"/>
                    </a:ext>
                  </a:extLst>
                </a:gridCol>
                <a:gridCol w="1180956">
                  <a:extLst>
                    <a:ext uri="{9D8B030D-6E8A-4147-A177-3AD203B41FA5}">
                      <a16:colId xmlns:a16="http://schemas.microsoft.com/office/drawing/2014/main" val="648452317"/>
                    </a:ext>
                  </a:extLst>
                </a:gridCol>
                <a:gridCol w="1790844">
                  <a:extLst>
                    <a:ext uri="{9D8B030D-6E8A-4147-A177-3AD203B41FA5}">
                      <a16:colId xmlns:a16="http://schemas.microsoft.com/office/drawing/2014/main" val="2200550308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3034763279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4033625306"/>
                    </a:ext>
                  </a:extLst>
                </a:gridCol>
              </a:tblGrid>
              <a:tr h="3156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 b="1" dirty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Description</a:t>
                      </a:r>
                      <a:endParaRPr lang="en-MY" sz="17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Prangin</a:t>
                      </a:r>
                      <a:r>
                        <a:rPr lang="en-US" sz="17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 Mall</a:t>
                      </a:r>
                      <a:endParaRPr lang="en-MY" sz="17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 b="1" dirty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7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 i="1" dirty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7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Karpal</a:t>
                      </a:r>
                      <a:r>
                        <a:rPr lang="en-US" sz="17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 Singh Drive </a:t>
                      </a:r>
                      <a:endParaRPr lang="en-MY" sz="17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Balik</a:t>
                      </a:r>
                      <a:r>
                        <a:rPr lang="en-US" sz="17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7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Pulau</a:t>
                      </a:r>
                      <a:endParaRPr lang="en-MY" sz="17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Aspen Vision City</a:t>
                      </a:r>
                      <a:r>
                        <a:rPr lang="en-US" sz="1700" i="1" dirty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7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DPM</a:t>
                      </a:r>
                      <a:endParaRPr lang="en-MY" sz="17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Total</a:t>
                      </a:r>
                      <a:endParaRPr lang="en-MY" sz="17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5313505"/>
                  </a:ext>
                </a:extLst>
              </a:tr>
              <a:tr h="108000">
                <a:tc gridSpan="7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Budget required for Relocation &amp; Reinstallation of PICAF Container Artworks @ Batu Kawan</a:t>
                      </a:r>
                      <a:endParaRPr lang="en-MY" sz="17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672035151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 b="1" i="1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Professional Technical Consultation Fee</a:t>
                      </a:r>
                      <a:endParaRPr lang="en-MY" sz="17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Structural engineer and soil testing consultant, technical drawings, coordination with MBPP &amp; MBSP</a:t>
                      </a:r>
                      <a:endParaRPr lang="en-MY" sz="17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RM6,000</a:t>
                      </a:r>
                      <a:endParaRPr lang="en-MY" sz="17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 dirty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RM6,000</a:t>
                      </a:r>
                      <a:endParaRPr lang="en-MY" sz="17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RM6,000</a:t>
                      </a:r>
                      <a:endParaRPr lang="en-MY" sz="17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RM6,000</a:t>
                      </a:r>
                      <a:endParaRPr lang="en-MY" sz="17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RM6,000</a:t>
                      </a:r>
                      <a:endParaRPr lang="en-MY" sz="17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RM30,000</a:t>
                      </a:r>
                      <a:endParaRPr lang="en-MY" sz="17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6704349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 b="1" i="1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Relocation/Transportation of Container</a:t>
                      </a:r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700" b="1" i="1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Artwork</a:t>
                      </a:r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 to Batu Kawan</a:t>
                      </a:r>
                      <a:endParaRPr lang="en-MY" sz="17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RM5,000</a:t>
                      </a:r>
                      <a:endParaRPr lang="en-MY" sz="17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RM5,000</a:t>
                      </a:r>
                      <a:endParaRPr lang="en-MY" sz="17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RM5,000</a:t>
                      </a:r>
                      <a:endParaRPr lang="en-MY" sz="17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RM5,000</a:t>
                      </a:r>
                      <a:endParaRPr lang="en-MY" sz="17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RM5,000</a:t>
                      </a:r>
                      <a:endParaRPr lang="en-MY" sz="17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RM25,000</a:t>
                      </a:r>
                      <a:endParaRPr lang="en-MY" sz="17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119536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 b="1" i="1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Construction of Foundation/Footing</a:t>
                      </a:r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 </a:t>
                      </a:r>
                      <a:endParaRPr lang="en-MY" sz="17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RM24,000</a:t>
                      </a:r>
                      <a:endParaRPr lang="en-MY" sz="17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RM20,000</a:t>
                      </a:r>
                      <a:endParaRPr lang="en-MY" sz="17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RM20,000</a:t>
                      </a:r>
                      <a:endParaRPr lang="en-MY" sz="17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RM20,000</a:t>
                      </a:r>
                      <a:endParaRPr lang="en-MY" sz="17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RM24,000</a:t>
                      </a:r>
                      <a:endParaRPr lang="en-MY" sz="17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RM108,000</a:t>
                      </a:r>
                      <a:endParaRPr lang="en-MY" sz="17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023225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 b="1" i="1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Reinstallation of Container Artwork</a:t>
                      </a:r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 </a:t>
                      </a:r>
                      <a:endParaRPr lang="en-MY" sz="17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RM15,000</a:t>
                      </a:r>
                      <a:endParaRPr lang="en-MY" sz="17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RM15,000</a:t>
                      </a:r>
                      <a:endParaRPr lang="en-MY" sz="17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RM15,000</a:t>
                      </a:r>
                      <a:endParaRPr lang="en-MY" sz="17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RM15,000</a:t>
                      </a:r>
                      <a:endParaRPr lang="en-MY" sz="17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RM15,000</a:t>
                      </a:r>
                      <a:endParaRPr lang="en-MY" sz="17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RM75,000</a:t>
                      </a:r>
                      <a:endParaRPr lang="en-MY" sz="17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064229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 b="1" i="1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Management &amp; Supervision</a:t>
                      </a:r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 </a:t>
                      </a:r>
                      <a:endParaRPr lang="en-MY" sz="17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RM12,000</a:t>
                      </a:r>
                      <a:endParaRPr lang="en-MY" sz="17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RM12,000</a:t>
                      </a:r>
                      <a:endParaRPr lang="en-MY" sz="17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RM12,000</a:t>
                      </a:r>
                      <a:endParaRPr lang="en-MY" sz="17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RM12,000</a:t>
                      </a:r>
                      <a:endParaRPr lang="en-MY" sz="17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RM12,000</a:t>
                      </a:r>
                      <a:endParaRPr lang="en-MY" sz="17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RM60,000</a:t>
                      </a:r>
                      <a:endParaRPr lang="en-MY" sz="17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0196701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 b="1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Contingency &amp; Others </a:t>
                      </a:r>
                      <a:endParaRPr lang="en-MY" sz="17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 i="1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*Subject to change based on soil/ground condition, additional structural drawings, foundation </a:t>
                      </a:r>
                      <a:endParaRPr lang="en-MY" sz="17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 i="1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**Eexcludes application cost of relevant license (if applicable</a:t>
                      </a:r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)</a:t>
                      </a:r>
                      <a:endParaRPr lang="en-MY" sz="17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RM20,000</a:t>
                      </a:r>
                      <a:endParaRPr lang="en-MY" sz="17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RM20,000</a:t>
                      </a:r>
                      <a:endParaRPr lang="en-MY" sz="17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RM20,000</a:t>
                      </a:r>
                      <a:endParaRPr lang="en-MY" sz="17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RM20,000</a:t>
                      </a:r>
                      <a:endParaRPr lang="en-MY" sz="17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RM20,000</a:t>
                      </a:r>
                      <a:endParaRPr lang="en-MY" sz="17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RM100,000</a:t>
                      </a:r>
                      <a:endParaRPr lang="en-MY" sz="17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3579902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 b="1" i="1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Total</a:t>
                      </a:r>
                      <a:endParaRPr lang="en-MY" sz="17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 b="1" i="1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82,000</a:t>
                      </a:r>
                      <a:endParaRPr lang="en-MY" sz="17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 b="1" i="1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78,000</a:t>
                      </a:r>
                      <a:endParaRPr lang="en-MY" sz="17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 b="1" i="1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78,000</a:t>
                      </a:r>
                      <a:endParaRPr lang="en-MY" sz="17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 b="1" i="1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78,000</a:t>
                      </a:r>
                      <a:endParaRPr lang="en-MY" sz="17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 b="1" i="1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82,000</a:t>
                      </a:r>
                      <a:endParaRPr lang="en-MY" sz="17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 b="1" i="1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7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915051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 b="1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GRAND TOTAL </a:t>
                      </a:r>
                      <a:r>
                        <a:rPr lang="en-US" sz="1700" i="1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(for all 5 installations)</a:t>
                      </a:r>
                      <a:r>
                        <a:rPr lang="en-US" sz="1700" b="1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 </a:t>
                      </a:r>
                      <a:endParaRPr lang="en-MY" sz="17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 dirty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7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 dirty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7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 b="1" dirty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7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 b="1" dirty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7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 b="1" dirty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7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 b="1" dirty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RM398,000</a:t>
                      </a:r>
                      <a:endParaRPr lang="en-MY" sz="17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7571552"/>
                  </a:ext>
                </a:extLst>
              </a:tr>
              <a:tr h="108000">
                <a:tc gridSpan="7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700" b="1" i="1" dirty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Remark</a:t>
                      </a:r>
                      <a:r>
                        <a:rPr lang="en-US" sz="1700" i="1" dirty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Calibri" panose="020F0502020204030204" pitchFamily="34" charset="0"/>
                        </a:rPr>
                        <a:t>: The proposed costing excludes all power supply for electrical wiring and lighting connection needed at site</a:t>
                      </a:r>
                      <a:endParaRPr lang="en-MY" sz="17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713" marR="63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2633750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6576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98358" y="1502984"/>
            <a:ext cx="10395284" cy="36009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MY" sz="3600" b="1" dirty="0">
                <a:solidFill>
                  <a:schemeClr val="accent2"/>
                </a:solidFill>
              </a:rPr>
              <a:t>THE MURAL ART on INSTALLATIONS </a:t>
            </a:r>
          </a:p>
          <a:p>
            <a:pPr algn="ctr"/>
            <a:endParaRPr lang="en-MY" sz="4400" b="1" dirty="0">
              <a:solidFill>
                <a:schemeClr val="accent2"/>
              </a:solidFill>
            </a:endParaRPr>
          </a:p>
          <a:p>
            <a:pPr algn="ctr"/>
            <a:r>
              <a:rPr lang="en-MY" sz="6000" b="1" dirty="0">
                <a:solidFill>
                  <a:srgbClr val="FF0000"/>
                </a:solidFill>
              </a:rPr>
              <a:t>“BACKLANE MURALS PROJECT”</a:t>
            </a:r>
          </a:p>
          <a:p>
            <a:pPr algn="ctr"/>
            <a:r>
              <a:rPr lang="en-MY" sz="4400" i="1" dirty="0">
                <a:solidFill>
                  <a:schemeClr val="accent1">
                    <a:lumMod val="75000"/>
                  </a:schemeClr>
                </a:solidFill>
              </a:rPr>
              <a:t>Featuring </a:t>
            </a:r>
            <a:r>
              <a:rPr lang="en-MY" sz="4400" b="1" i="1" dirty="0">
                <a:solidFill>
                  <a:schemeClr val="accent1">
                    <a:lumMod val="75000"/>
                  </a:schemeClr>
                </a:solidFill>
              </a:rPr>
              <a:t>30 Local Artists </a:t>
            </a:r>
          </a:p>
          <a:p>
            <a:pPr algn="ctr"/>
            <a:r>
              <a:rPr lang="en-MY" sz="4400" b="1" i="1" dirty="0">
                <a:solidFill>
                  <a:schemeClr val="accent1">
                    <a:lumMod val="75000"/>
                  </a:schemeClr>
                </a:solidFill>
              </a:rPr>
              <a:t>- MALAYSIAN URBAN ART TALENTS 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03655"/>
            <a:ext cx="10515600" cy="388366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MY" altLang="en-GB" sz="3600" b="1" dirty="0"/>
              <a:t>About PENANG </a:t>
            </a:r>
          </a:p>
          <a:p>
            <a:pPr marL="0" indent="0" algn="ctr">
              <a:buNone/>
            </a:pPr>
            <a:r>
              <a:rPr lang="en-MY" altLang="en-GB" b="1" i="1" dirty="0"/>
              <a:t>- Painting the Local Stories in Creative way</a:t>
            </a:r>
            <a:endParaRPr lang="en-MY" altLang="en-GB" dirty="0"/>
          </a:p>
          <a:p>
            <a:r>
              <a:rPr lang="en-MY" altLang="en-GB" sz="2200" dirty="0"/>
              <a:t>Based on research about the neighbourhoods of each Event Venue, </a:t>
            </a:r>
            <a:r>
              <a:rPr lang="en-MY" altLang="en-GB" sz="2200" dirty="0" err="1"/>
              <a:t>infomation</a:t>
            </a:r>
            <a:r>
              <a:rPr lang="en-MY" altLang="en-GB" sz="2200" dirty="0"/>
              <a:t> about the</a:t>
            </a:r>
            <a:r>
              <a:rPr lang="en-MY" altLang="en-GB" sz="2200" b="1" i="1" dirty="0"/>
              <a:t> local identities</a:t>
            </a:r>
            <a:r>
              <a:rPr lang="en-MY" altLang="en-GB" sz="2200" dirty="0"/>
              <a:t> including </a:t>
            </a:r>
            <a:r>
              <a:rPr lang="en-MY" altLang="en-GB" sz="2200" b="1" i="1" u="sng" dirty="0"/>
              <a:t>local people, history, art and culture</a:t>
            </a:r>
            <a:r>
              <a:rPr lang="en-MY" altLang="en-GB" sz="2200" dirty="0"/>
              <a:t> will be provided to the artists</a:t>
            </a:r>
          </a:p>
          <a:p>
            <a:pPr marL="0" indent="0">
              <a:buNone/>
            </a:pPr>
            <a:endParaRPr lang="en-MY" altLang="en-GB" sz="2200" dirty="0"/>
          </a:p>
          <a:p>
            <a:r>
              <a:rPr lang="en-MY" altLang="en-GB" sz="2200" dirty="0"/>
              <a:t>Based on interpretation and understanding about the respective neighbourhood, Artists are given freedom to paint a piece of work that </a:t>
            </a:r>
            <a:r>
              <a:rPr lang="en-MY" altLang="en-GB" sz="2200" b="1" i="1" dirty="0"/>
              <a:t>creatively</a:t>
            </a:r>
            <a:r>
              <a:rPr lang="en-MY" altLang="en-GB" sz="2200" i="1" dirty="0"/>
              <a:t> showcases the local identities or relevantly tells the local stories of Penang using his/her own creativity </a:t>
            </a:r>
          </a:p>
        </p:txBody>
      </p:sp>
      <p:sp>
        <p:nvSpPr>
          <p:cNvPr id="5" name="object 11"/>
          <p:cNvSpPr txBox="1"/>
          <p:nvPr/>
        </p:nvSpPr>
        <p:spPr>
          <a:xfrm>
            <a:off x="0" y="-14655"/>
            <a:ext cx="12192000" cy="625662"/>
          </a:xfrm>
          <a:prstGeom prst="rect">
            <a:avLst/>
          </a:prstGeom>
          <a:solidFill>
            <a:schemeClr val="tx1"/>
          </a:solidFill>
        </p:spPr>
        <p:txBody>
          <a:bodyPr wrap="square" lIns="0" tIns="8184" rIns="0" bIns="0" rtlCol="0">
            <a:noAutofit/>
            <a:scene3d>
              <a:camera prst="orthographicFront"/>
              <a:lightRig rig="threePt" dir="t"/>
            </a:scene3d>
          </a:bodyPr>
          <a:lstStyle/>
          <a:p>
            <a:pPr marL="11430" algn="ctr">
              <a:lnSpc>
                <a:spcPct val="52000"/>
              </a:lnSpc>
            </a:pPr>
            <a:endParaRPr sz="3280" b="1" spc="-102" noProof="1"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alibri" panose="020F0502020204030204" charset="0"/>
              <a:cs typeface="Calibri" panose="020F0502020204030204" charset="0"/>
            </a:endParaRPr>
          </a:p>
          <a:p>
            <a:pPr marL="11430" algn="ctr">
              <a:lnSpc>
                <a:spcPct val="52000"/>
              </a:lnSpc>
            </a:pPr>
            <a:r>
              <a:rPr lang="en-MY" altLang="en-US" sz="3280" b="1" spc="-102" noProof="1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THEME of ART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11"/>
          <p:cNvSpPr txBox="1"/>
          <p:nvPr/>
        </p:nvSpPr>
        <p:spPr>
          <a:xfrm>
            <a:off x="0" y="-14655"/>
            <a:ext cx="12192000" cy="625662"/>
          </a:xfrm>
          <a:prstGeom prst="rect">
            <a:avLst/>
          </a:prstGeom>
          <a:solidFill>
            <a:schemeClr val="tx1"/>
          </a:solidFill>
        </p:spPr>
        <p:txBody>
          <a:bodyPr wrap="square" lIns="0" tIns="8184" rIns="0" bIns="0" rtlCol="0">
            <a:noAutofit/>
            <a:scene3d>
              <a:camera prst="orthographicFront"/>
              <a:lightRig rig="threePt" dir="t"/>
            </a:scene3d>
          </a:bodyPr>
          <a:lstStyle/>
          <a:p>
            <a:pPr marL="11430" algn="ctr">
              <a:lnSpc>
                <a:spcPct val="52000"/>
              </a:lnSpc>
            </a:pPr>
            <a:endParaRPr sz="3280" b="1" spc="-102" noProof="1"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alibri" panose="020F0502020204030204" charset="0"/>
              <a:cs typeface="Calibri" panose="020F0502020204030204" charset="0"/>
            </a:endParaRPr>
          </a:p>
          <a:p>
            <a:pPr marL="11430" algn="ctr">
              <a:lnSpc>
                <a:spcPct val="52000"/>
              </a:lnSpc>
            </a:pPr>
            <a:r>
              <a:rPr lang="en-MY" altLang="en-US" sz="3280" b="1" spc="-102" noProof="1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BUDGET ALLOCATION FROM PICAF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643E6D0-5929-4995-B4B8-39DFA2C3DB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625" y="762000"/>
            <a:ext cx="10318750" cy="5334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9BF0BA3-32E2-47A4-9FBC-B2EB192318AC}"/>
              </a:ext>
            </a:extLst>
          </p:cNvPr>
          <p:cNvSpPr txBox="1"/>
          <p:nvPr/>
        </p:nvSpPr>
        <p:spPr>
          <a:xfrm>
            <a:off x="228600" y="6212580"/>
            <a:ext cx="112033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/>
              <a:t>** An amount of RM70,000 from the RM1.2mil total budget was put aside for </a:t>
            </a:r>
            <a:r>
              <a:rPr lang="en-US" sz="2000" i="1" dirty="0" err="1"/>
              <a:t>Backlane</a:t>
            </a:r>
            <a:r>
              <a:rPr lang="en-US" sz="2000" i="1" dirty="0"/>
              <a:t> murals project. </a:t>
            </a:r>
          </a:p>
        </p:txBody>
      </p:sp>
    </p:spTree>
    <p:extLst>
      <p:ext uri="{BB962C8B-B14F-4D97-AF65-F5344CB8AC3E}">
        <p14:creationId xmlns:p14="http://schemas.microsoft.com/office/powerpoint/2010/main" val="41412252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CC7372A-8E89-43D7-9744-3EB1EB007877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6864" y="960620"/>
            <a:ext cx="8403771" cy="5897380"/>
          </a:xfrm>
          <a:prstGeom prst="rect">
            <a:avLst/>
          </a:prstGeom>
        </p:spPr>
      </p:pic>
      <p:sp>
        <p:nvSpPr>
          <p:cNvPr id="10" name="object 11">
            <a:extLst>
              <a:ext uri="{FF2B5EF4-FFF2-40B4-BE49-F238E27FC236}">
                <a16:creationId xmlns:a16="http://schemas.microsoft.com/office/drawing/2014/main" id="{5B799152-5D39-4B8E-9A69-8D1224D30339}"/>
              </a:ext>
            </a:extLst>
          </p:cNvPr>
          <p:cNvSpPr txBox="1"/>
          <p:nvPr/>
        </p:nvSpPr>
        <p:spPr>
          <a:xfrm>
            <a:off x="0" y="-14655"/>
            <a:ext cx="12192000" cy="625662"/>
          </a:xfrm>
          <a:prstGeom prst="rect">
            <a:avLst/>
          </a:prstGeom>
          <a:solidFill>
            <a:schemeClr val="tx1"/>
          </a:solidFill>
        </p:spPr>
        <p:txBody>
          <a:bodyPr wrap="square" lIns="0" tIns="8184" rIns="0" bIns="0" rtlCol="0">
            <a:noAutofit/>
            <a:scene3d>
              <a:camera prst="orthographicFront"/>
              <a:lightRig rig="threePt" dir="t"/>
            </a:scene3d>
          </a:bodyPr>
          <a:lstStyle/>
          <a:p>
            <a:pPr marL="11430" algn="ctr">
              <a:lnSpc>
                <a:spcPct val="52000"/>
              </a:lnSpc>
            </a:pPr>
            <a:endParaRPr sz="3280" b="1" spc="-102" noProof="1"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alibri" panose="020F0502020204030204" charset="0"/>
              <a:cs typeface="Calibri" panose="020F0502020204030204" charset="0"/>
            </a:endParaRPr>
          </a:p>
          <a:p>
            <a:pPr marL="11430" algn="ctr">
              <a:lnSpc>
                <a:spcPct val="52000"/>
              </a:lnSpc>
            </a:pPr>
            <a:r>
              <a:rPr lang="en-MY" altLang="en-US" sz="3280" b="1" spc="-102" noProof="1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INSTALLATIONS ONSITE @ Backlanes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D6ABC78-BFFA-4D31-9D16-08F5016A5D24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7457" y="2318710"/>
            <a:ext cx="3080657" cy="435103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A5FDCB2-11A5-4DDA-BE42-5C3312E1711E}"/>
              </a:ext>
            </a:extLst>
          </p:cNvPr>
          <p:cNvSpPr txBox="1"/>
          <p:nvPr/>
        </p:nvSpPr>
        <p:spPr>
          <a:xfrm>
            <a:off x="161365" y="772361"/>
            <a:ext cx="1120332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Proposed 3 panels with 2 sides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6 artists for each side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All metal panels be supported by mobilized concrete block as weight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4423242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1">
            <a:extLst>
              <a:ext uri="{FF2B5EF4-FFF2-40B4-BE49-F238E27FC236}">
                <a16:creationId xmlns:a16="http://schemas.microsoft.com/office/drawing/2014/main" id="{5B799152-5D39-4B8E-9A69-8D1224D30339}"/>
              </a:ext>
            </a:extLst>
          </p:cNvPr>
          <p:cNvSpPr txBox="1"/>
          <p:nvPr/>
        </p:nvSpPr>
        <p:spPr>
          <a:xfrm>
            <a:off x="0" y="-14655"/>
            <a:ext cx="12192000" cy="625662"/>
          </a:xfrm>
          <a:prstGeom prst="rect">
            <a:avLst/>
          </a:prstGeom>
          <a:solidFill>
            <a:schemeClr val="tx1"/>
          </a:solidFill>
        </p:spPr>
        <p:txBody>
          <a:bodyPr wrap="square" lIns="0" tIns="8184" rIns="0" bIns="0" rtlCol="0">
            <a:noAutofit/>
            <a:scene3d>
              <a:camera prst="orthographicFront"/>
              <a:lightRig rig="threePt" dir="t"/>
            </a:scene3d>
          </a:bodyPr>
          <a:lstStyle/>
          <a:p>
            <a:pPr marL="11430" algn="ctr">
              <a:lnSpc>
                <a:spcPct val="52000"/>
              </a:lnSpc>
            </a:pPr>
            <a:endParaRPr sz="3280" b="1" spc="-102" noProof="1"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alibri" panose="020F0502020204030204" charset="0"/>
              <a:cs typeface="Calibri" panose="020F0502020204030204" charset="0"/>
            </a:endParaRPr>
          </a:p>
          <a:p>
            <a:pPr marL="11430" algn="ctr">
              <a:lnSpc>
                <a:spcPct val="52000"/>
              </a:lnSpc>
            </a:pPr>
            <a:r>
              <a:rPr lang="en-MY" altLang="en-US" sz="3280" b="1" spc="-102" noProof="1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INSTALLATIONS ONSITE @ Backlanes – THE ARTIST’s IMPRESSIONS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C17AE6-48AF-4463-AA7B-6DC33FD1558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806824"/>
            <a:ext cx="10972800" cy="6051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7516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1">
            <a:extLst>
              <a:ext uri="{FF2B5EF4-FFF2-40B4-BE49-F238E27FC236}">
                <a16:creationId xmlns:a16="http://schemas.microsoft.com/office/drawing/2014/main" id="{5B799152-5D39-4B8E-9A69-8D1224D30339}"/>
              </a:ext>
            </a:extLst>
          </p:cNvPr>
          <p:cNvSpPr txBox="1"/>
          <p:nvPr/>
        </p:nvSpPr>
        <p:spPr>
          <a:xfrm>
            <a:off x="0" y="-14655"/>
            <a:ext cx="12192000" cy="625662"/>
          </a:xfrm>
          <a:prstGeom prst="rect">
            <a:avLst/>
          </a:prstGeom>
          <a:solidFill>
            <a:schemeClr val="tx1"/>
          </a:solidFill>
        </p:spPr>
        <p:txBody>
          <a:bodyPr wrap="square" lIns="0" tIns="8184" rIns="0" bIns="0" rtlCol="0">
            <a:noAutofit/>
            <a:scene3d>
              <a:camera prst="orthographicFront"/>
              <a:lightRig rig="threePt" dir="t"/>
            </a:scene3d>
          </a:bodyPr>
          <a:lstStyle/>
          <a:p>
            <a:pPr marL="11430" algn="ctr">
              <a:lnSpc>
                <a:spcPct val="52000"/>
              </a:lnSpc>
            </a:pPr>
            <a:endParaRPr sz="3280" b="1" spc="-102" noProof="1"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alibri" panose="020F0502020204030204" charset="0"/>
              <a:cs typeface="Calibri" panose="020F0502020204030204" charset="0"/>
            </a:endParaRPr>
          </a:p>
          <a:p>
            <a:pPr marL="11430" algn="ctr">
              <a:lnSpc>
                <a:spcPct val="52000"/>
              </a:lnSpc>
            </a:pPr>
            <a:r>
              <a:rPr lang="en-MY" altLang="en-US" sz="3280" b="1" spc="-102" noProof="1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INSTALLATIONS ONSITE @ Backlanes – THE ARTIST’s IMPRESSIONS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2996FC-1B03-4BF1-8523-0F1307265B7B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41244" y="896472"/>
            <a:ext cx="7371462" cy="517973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CF1AB36-6A47-4F1D-ABD9-CA63AC08138A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9294" y="896472"/>
            <a:ext cx="4320988" cy="5199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586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98358" y="1502984"/>
            <a:ext cx="10150642" cy="424731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0000"/>
                </a:solidFill>
              </a:rPr>
              <a:t>BUDGET REQUIRED </a:t>
            </a:r>
          </a:p>
          <a:p>
            <a:pPr algn="ctr"/>
            <a:r>
              <a:rPr lang="en-US" sz="6000" b="1" dirty="0">
                <a:solidFill>
                  <a:srgbClr val="FF0000"/>
                </a:solidFill>
              </a:rPr>
              <a:t>FOR PICAF EXTENSION</a:t>
            </a:r>
          </a:p>
          <a:p>
            <a:pPr algn="ctr"/>
            <a:endParaRPr lang="en-US" sz="6000" b="1" dirty="0">
              <a:solidFill>
                <a:srgbClr val="FF0000"/>
              </a:solidFill>
            </a:endParaRPr>
          </a:p>
          <a:p>
            <a:pPr marL="350838" algn="just">
              <a:tabLst>
                <a:tab pos="6724650" algn="l"/>
              </a:tabLst>
            </a:pPr>
            <a:r>
              <a:rPr lang="en-US" sz="3000" i="1" dirty="0">
                <a:solidFill>
                  <a:schemeClr val="accent1">
                    <a:lumMod val="75000"/>
                  </a:schemeClr>
                </a:solidFill>
              </a:rPr>
              <a:t>With the extension period to 2022, an additional cost of RM185,500 would be needed. </a:t>
            </a:r>
            <a:r>
              <a:rPr lang="en-US" sz="3000" dirty="0">
                <a:solidFill>
                  <a:schemeClr val="accent1">
                    <a:lumMod val="75000"/>
                  </a:schemeClr>
                </a:solidFill>
              </a:rPr>
              <a:t>The detail of the revised budget for PICAF is as follow:</a:t>
            </a:r>
            <a:endParaRPr lang="en-MY" sz="3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91832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11"/>
          <p:cNvSpPr txBox="1"/>
          <p:nvPr/>
        </p:nvSpPr>
        <p:spPr>
          <a:xfrm>
            <a:off x="0" y="-14655"/>
            <a:ext cx="12192000" cy="625662"/>
          </a:xfrm>
          <a:prstGeom prst="rect">
            <a:avLst/>
          </a:prstGeom>
          <a:solidFill>
            <a:schemeClr val="tx1"/>
          </a:solidFill>
        </p:spPr>
        <p:txBody>
          <a:bodyPr wrap="square" lIns="0" tIns="8184" rIns="0" bIns="0" rtlCol="0">
            <a:noAutofit/>
            <a:scene3d>
              <a:camera prst="orthographicFront"/>
              <a:lightRig rig="threePt" dir="t"/>
            </a:scene3d>
          </a:bodyPr>
          <a:lstStyle/>
          <a:p>
            <a:pPr marL="11430" algn="ctr">
              <a:lnSpc>
                <a:spcPct val="52000"/>
              </a:lnSpc>
            </a:pPr>
            <a:endParaRPr sz="3280" b="1" spc="-102" noProof="1"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alibri" panose="020F0502020204030204" charset="0"/>
              <a:cs typeface="Calibri" panose="020F0502020204030204" charset="0"/>
            </a:endParaRPr>
          </a:p>
          <a:p>
            <a:pPr marL="11430" algn="ctr">
              <a:lnSpc>
                <a:spcPct val="52000"/>
              </a:lnSpc>
            </a:pPr>
            <a:r>
              <a:rPr lang="en-MY" altLang="en-US" sz="3280" b="1" spc="-102" noProof="1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charset="0"/>
                <a:cs typeface="Calibri" panose="020F0502020204030204" charset="0"/>
              </a:rPr>
              <a:t>BUDGET REQUIRED – PHASE 1 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A9CC997-3662-404E-9A57-D4E4F9C4E6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4862862"/>
              </p:ext>
            </p:extLst>
          </p:nvPr>
        </p:nvGraphicFramePr>
        <p:xfrm>
          <a:off x="0" y="762000"/>
          <a:ext cx="12192000" cy="57842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582010">
                  <a:extLst>
                    <a:ext uri="{9D8B030D-6E8A-4147-A177-3AD203B41FA5}">
                      <a16:colId xmlns:a16="http://schemas.microsoft.com/office/drawing/2014/main" val="1610251548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549247029"/>
                    </a:ext>
                  </a:extLst>
                </a:gridCol>
                <a:gridCol w="1355750">
                  <a:extLst>
                    <a:ext uri="{9D8B030D-6E8A-4147-A177-3AD203B41FA5}">
                      <a16:colId xmlns:a16="http://schemas.microsoft.com/office/drawing/2014/main" val="3929693387"/>
                    </a:ext>
                  </a:extLst>
                </a:gridCol>
                <a:gridCol w="1243585">
                  <a:extLst>
                    <a:ext uri="{9D8B030D-6E8A-4147-A177-3AD203B41FA5}">
                      <a16:colId xmlns:a16="http://schemas.microsoft.com/office/drawing/2014/main" val="2575736586"/>
                    </a:ext>
                  </a:extLst>
                </a:gridCol>
                <a:gridCol w="1299667">
                  <a:extLst>
                    <a:ext uri="{9D8B030D-6E8A-4147-A177-3AD203B41FA5}">
                      <a16:colId xmlns:a16="http://schemas.microsoft.com/office/drawing/2014/main" val="781865336"/>
                    </a:ext>
                  </a:extLst>
                </a:gridCol>
                <a:gridCol w="1787347">
                  <a:extLst>
                    <a:ext uri="{9D8B030D-6E8A-4147-A177-3AD203B41FA5}">
                      <a16:colId xmlns:a16="http://schemas.microsoft.com/office/drawing/2014/main" val="2526943914"/>
                    </a:ext>
                  </a:extLst>
                </a:gridCol>
                <a:gridCol w="1460601">
                  <a:extLst>
                    <a:ext uri="{9D8B030D-6E8A-4147-A177-3AD203B41FA5}">
                      <a16:colId xmlns:a16="http://schemas.microsoft.com/office/drawing/2014/main" val="926806740"/>
                    </a:ext>
                  </a:extLst>
                </a:gridCol>
              </a:tblGrid>
              <a:tr h="36000">
                <a:tc>
                  <a:txBody>
                    <a:bodyPr/>
                    <a:lstStyle/>
                    <a:p>
                      <a:pPr marL="90170">
                        <a:lnSpc>
                          <a:spcPct val="115000"/>
                        </a:lnSpc>
                      </a:pPr>
                      <a:r>
                        <a:rPr lang="en-US" sz="1700" b="1" dirty="0">
                          <a:effectLst/>
                          <a:latin typeface="+mn-lt"/>
                          <a:ea typeface="Carlito"/>
                          <a:cs typeface="Carlito"/>
                        </a:rPr>
                        <a:t>Description</a:t>
                      </a:r>
                      <a:endParaRPr lang="en-MY" sz="1700" dirty="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15000"/>
                        </a:lnSpc>
                      </a:pPr>
                      <a:r>
                        <a:rPr lang="en-US" sz="1700" b="1">
                          <a:effectLst/>
                          <a:latin typeface="+mn-lt"/>
                          <a:ea typeface="Carlito"/>
                          <a:cs typeface="Carlito"/>
                        </a:rPr>
                        <a:t>Prangin Mall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0485">
                        <a:lnSpc>
                          <a:spcPct val="115000"/>
                        </a:lnSpc>
                      </a:pPr>
                      <a:r>
                        <a:rPr lang="en-US" sz="1700" b="1">
                          <a:effectLst/>
                          <a:latin typeface="+mn-lt"/>
                          <a:ea typeface="Carlito"/>
                          <a:cs typeface="Carlito"/>
                        </a:rPr>
                        <a:t>Karpal Singh Drive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0485">
                        <a:lnSpc>
                          <a:spcPct val="115000"/>
                        </a:lnSpc>
                      </a:pPr>
                      <a:r>
                        <a:rPr lang="en-US" sz="1700" b="1" dirty="0" err="1">
                          <a:effectLst/>
                          <a:latin typeface="+mn-lt"/>
                          <a:ea typeface="Carlito"/>
                          <a:cs typeface="Carlito"/>
                        </a:rPr>
                        <a:t>Balik</a:t>
                      </a:r>
                      <a:r>
                        <a:rPr lang="en-US" sz="1700" b="1" dirty="0">
                          <a:effectLst/>
                          <a:latin typeface="+mn-lt"/>
                          <a:ea typeface="Carlito"/>
                          <a:cs typeface="Carlito"/>
                        </a:rPr>
                        <a:t> </a:t>
                      </a:r>
                      <a:r>
                        <a:rPr lang="en-US" sz="1700" b="1" dirty="0" err="1">
                          <a:effectLst/>
                          <a:latin typeface="+mn-lt"/>
                          <a:ea typeface="Carlito"/>
                          <a:cs typeface="Carlito"/>
                        </a:rPr>
                        <a:t>Pulau</a:t>
                      </a:r>
                      <a:endParaRPr lang="en-MY" sz="1700" dirty="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2545">
                        <a:lnSpc>
                          <a:spcPct val="115000"/>
                        </a:lnSpc>
                      </a:pPr>
                      <a:r>
                        <a:rPr lang="en-US" sz="1700" b="1">
                          <a:effectLst/>
                          <a:latin typeface="+mn-lt"/>
                          <a:ea typeface="Carlito"/>
                          <a:cs typeface="Carlito"/>
                        </a:rPr>
                        <a:t>Aspen Vision City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15000"/>
                        </a:lnSpc>
                      </a:pPr>
                      <a:r>
                        <a:rPr lang="en-US" sz="1700" b="1">
                          <a:effectLst/>
                          <a:latin typeface="+mn-lt"/>
                          <a:ea typeface="Carlito"/>
                          <a:cs typeface="Carlito"/>
                        </a:rPr>
                        <a:t>Dataran Pemuda Merdeka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15000"/>
                        </a:lnSpc>
                      </a:pPr>
                      <a:r>
                        <a:rPr lang="en-US" sz="1700" b="1">
                          <a:effectLst/>
                          <a:latin typeface="+mn-lt"/>
                          <a:ea typeface="Carlito"/>
                          <a:cs typeface="Carlito"/>
                        </a:rPr>
                        <a:t>Total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4185685"/>
                  </a:ext>
                </a:extLst>
              </a:tr>
              <a:tr h="36000">
                <a:tc gridSpan="7">
                  <a:txBody>
                    <a:bodyPr/>
                    <a:lstStyle/>
                    <a:p>
                      <a:pPr marL="90170">
                        <a:lnSpc>
                          <a:spcPct val="115000"/>
                        </a:lnSpc>
                      </a:pPr>
                      <a:r>
                        <a:rPr lang="en-US" sz="17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rlito"/>
                          <a:cs typeface="Carlito"/>
                        </a:rPr>
                        <a:t>PHASE 1 (Till 31</a:t>
                      </a:r>
                      <a:r>
                        <a:rPr lang="en-US" sz="1700" b="1" baseline="30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rlito"/>
                          <a:cs typeface="Carlito"/>
                        </a:rPr>
                        <a:t>st</a:t>
                      </a:r>
                      <a:r>
                        <a:rPr lang="en-US" sz="17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rlito"/>
                          <a:cs typeface="Carlito"/>
                        </a:rPr>
                        <a:t> Dec 2020)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D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2093187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marL="90170" marR="8318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+mn-lt"/>
                          <a:ea typeface="Carlito"/>
                          <a:cs typeface="Carlito"/>
                        </a:rPr>
                        <a:t>1. Coordination and application process with MBSP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15000"/>
                        </a:lnSpc>
                      </a:pPr>
                      <a:r>
                        <a:rPr lang="en-US" sz="1700" b="1">
                          <a:effectLst/>
                          <a:latin typeface="+mn-lt"/>
                          <a:ea typeface="Carlito"/>
                          <a:cs typeface="Carlito"/>
                        </a:rPr>
                        <a:t> 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  <a:p>
                      <a:pPr marL="90170">
                        <a:lnSpc>
                          <a:spcPct val="115000"/>
                        </a:lnSpc>
                      </a:pPr>
                      <a:r>
                        <a:rPr lang="en-US" sz="1700">
                          <a:effectLst/>
                          <a:latin typeface="+mn-lt"/>
                          <a:ea typeface="Carlito"/>
                          <a:cs typeface="Carlito"/>
                        </a:rPr>
                        <a:t>──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0485">
                        <a:lnSpc>
                          <a:spcPct val="115000"/>
                        </a:lnSpc>
                      </a:pPr>
                      <a:r>
                        <a:rPr lang="en-US" sz="1700" b="1">
                          <a:effectLst/>
                          <a:latin typeface="+mn-lt"/>
                          <a:ea typeface="Carlito"/>
                          <a:cs typeface="Carlito"/>
                        </a:rPr>
                        <a:t> 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  <a:p>
                      <a:pPr marL="70485">
                        <a:lnSpc>
                          <a:spcPct val="115000"/>
                        </a:lnSpc>
                      </a:pPr>
                      <a:r>
                        <a:rPr lang="en-US" sz="1700">
                          <a:effectLst/>
                          <a:latin typeface="+mn-lt"/>
                          <a:ea typeface="Carlito"/>
                          <a:cs typeface="Carlito"/>
                        </a:rPr>
                        <a:t>──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15000"/>
                        </a:lnSpc>
                      </a:pPr>
                      <a:r>
                        <a:rPr lang="en-US" sz="1700" b="1">
                          <a:effectLst/>
                          <a:latin typeface="+mn-lt"/>
                          <a:ea typeface="Carlito"/>
                          <a:cs typeface="Carlito"/>
                        </a:rPr>
                        <a:t> 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  <a:p>
                      <a:pPr marL="90170">
                        <a:lnSpc>
                          <a:spcPct val="115000"/>
                        </a:lnSpc>
                      </a:pPr>
                      <a:r>
                        <a:rPr lang="en-US" sz="1700">
                          <a:effectLst/>
                          <a:latin typeface="+mn-lt"/>
                          <a:ea typeface="Carlito"/>
                          <a:cs typeface="Carlito"/>
                        </a:rPr>
                        <a:t>──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2545" marR="793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b="1">
                          <a:effectLst/>
                          <a:latin typeface="+mn-lt"/>
                          <a:ea typeface="Carlito"/>
                          <a:cs typeface="Carlito"/>
                        </a:rPr>
                        <a:t> 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  <a:p>
                      <a:pPr marL="42545" marR="793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+mn-lt"/>
                          <a:ea typeface="Carlito"/>
                          <a:cs typeface="Carlito"/>
                        </a:rPr>
                        <a:t>RM 300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15000"/>
                        </a:lnSpc>
                      </a:pPr>
                      <a:r>
                        <a:rPr lang="en-US" sz="1700" b="1">
                          <a:effectLst/>
                          <a:latin typeface="+mn-lt"/>
                          <a:ea typeface="Carlito"/>
                          <a:cs typeface="Carlito"/>
                        </a:rPr>
                        <a:t> 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  <a:p>
                      <a:pPr marL="1905">
                        <a:lnSpc>
                          <a:spcPct val="115000"/>
                        </a:lnSpc>
                        <a:tabLst>
                          <a:tab pos="1905" algn="l"/>
                        </a:tabLst>
                      </a:pPr>
                      <a:r>
                        <a:rPr lang="en-US" sz="1700">
                          <a:effectLst/>
                          <a:latin typeface="+mn-lt"/>
                          <a:ea typeface="Carlito"/>
                          <a:cs typeface="Carlito"/>
                        </a:rPr>
                        <a:t>RM 300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15000"/>
                        </a:lnSpc>
                      </a:pPr>
                      <a:r>
                        <a:rPr lang="en-US" sz="1700" b="1">
                          <a:effectLst/>
                          <a:latin typeface="+mn-lt"/>
                          <a:ea typeface="Carlito"/>
                          <a:cs typeface="Carlito"/>
                        </a:rPr>
                        <a:t> 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  <a:p>
                      <a:pPr marL="90170">
                        <a:lnSpc>
                          <a:spcPct val="115000"/>
                        </a:lnSpc>
                      </a:pPr>
                      <a:r>
                        <a:rPr lang="en-US" sz="1700">
                          <a:effectLst/>
                          <a:latin typeface="+mn-lt"/>
                          <a:ea typeface="Carlito"/>
                          <a:cs typeface="Carlito"/>
                        </a:rPr>
                        <a:t>RM 600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1920115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marL="90170" marR="8318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+mn-lt"/>
                          <a:ea typeface="Carlito"/>
                          <a:cs typeface="Carlito"/>
                        </a:rPr>
                        <a:t>2. Coordination and application process with MBPP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15000"/>
                        </a:lnSpc>
                      </a:pPr>
                      <a:r>
                        <a:rPr lang="en-US" sz="1700" b="1">
                          <a:effectLst/>
                          <a:latin typeface="+mn-lt"/>
                          <a:ea typeface="Carlito"/>
                          <a:cs typeface="Carlito"/>
                        </a:rPr>
                        <a:t> 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  <a:p>
                      <a:pPr marL="90170">
                        <a:lnSpc>
                          <a:spcPct val="115000"/>
                        </a:lnSpc>
                      </a:pPr>
                      <a:r>
                        <a:rPr lang="en-US" sz="1700">
                          <a:effectLst/>
                          <a:latin typeface="+mn-lt"/>
                          <a:ea typeface="Carlito"/>
                          <a:cs typeface="Carlito"/>
                        </a:rPr>
                        <a:t>RM 1,800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0485">
                        <a:lnSpc>
                          <a:spcPct val="115000"/>
                        </a:lnSpc>
                      </a:pPr>
                      <a:r>
                        <a:rPr lang="en-US" sz="1700" b="1">
                          <a:effectLst/>
                          <a:latin typeface="+mn-lt"/>
                          <a:ea typeface="Carlito"/>
                          <a:cs typeface="Carlito"/>
                        </a:rPr>
                        <a:t> 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  <a:p>
                      <a:pPr marL="70485">
                        <a:lnSpc>
                          <a:spcPct val="115000"/>
                        </a:lnSpc>
                      </a:pPr>
                      <a:r>
                        <a:rPr lang="en-US" sz="1700">
                          <a:effectLst/>
                          <a:latin typeface="+mn-lt"/>
                          <a:ea typeface="Carlito"/>
                          <a:cs typeface="Carlito"/>
                        </a:rPr>
                        <a:t>RM 1,800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15000"/>
                        </a:lnSpc>
                      </a:pPr>
                      <a:r>
                        <a:rPr lang="en-US" sz="1700" b="1">
                          <a:effectLst/>
                          <a:latin typeface="+mn-lt"/>
                          <a:ea typeface="Carlito"/>
                          <a:cs typeface="Carlito"/>
                        </a:rPr>
                        <a:t> 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  <a:p>
                      <a:pPr marL="90170">
                        <a:lnSpc>
                          <a:spcPct val="115000"/>
                        </a:lnSpc>
                      </a:pPr>
                      <a:r>
                        <a:rPr lang="en-US" sz="1700">
                          <a:effectLst/>
                          <a:latin typeface="+mn-lt"/>
                          <a:ea typeface="Carlito"/>
                          <a:cs typeface="Carlito"/>
                        </a:rPr>
                        <a:t>RM 5,600*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2545" marR="793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b="1">
                          <a:effectLst/>
                          <a:latin typeface="+mn-lt"/>
                          <a:ea typeface="Carlito"/>
                          <a:cs typeface="Carlito"/>
                        </a:rPr>
                        <a:t> 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  <a:p>
                      <a:pPr marL="42545" marR="793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+mn-lt"/>
                          <a:ea typeface="Carlito"/>
                          <a:cs typeface="Carlito"/>
                        </a:rPr>
                        <a:t>──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15000"/>
                        </a:lnSpc>
                      </a:pPr>
                      <a:r>
                        <a:rPr lang="en-US" sz="1700" b="1">
                          <a:effectLst/>
                          <a:latin typeface="+mn-lt"/>
                          <a:ea typeface="Carlito"/>
                          <a:cs typeface="Carlito"/>
                        </a:rPr>
                        <a:t> 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  <a:p>
                      <a:pPr marL="92075">
                        <a:lnSpc>
                          <a:spcPct val="115000"/>
                        </a:lnSpc>
                      </a:pPr>
                      <a:r>
                        <a:rPr lang="en-US" sz="1700">
                          <a:effectLst/>
                          <a:latin typeface="+mn-lt"/>
                          <a:ea typeface="Carlito"/>
                          <a:cs typeface="Carlito"/>
                        </a:rPr>
                        <a:t>──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15000"/>
                        </a:lnSpc>
                      </a:pPr>
                      <a:r>
                        <a:rPr lang="en-US" sz="1700" b="1">
                          <a:effectLst/>
                          <a:latin typeface="+mn-lt"/>
                          <a:ea typeface="Carlito"/>
                          <a:cs typeface="Carlito"/>
                        </a:rPr>
                        <a:t> 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  <a:p>
                      <a:pPr marL="90170">
                        <a:lnSpc>
                          <a:spcPct val="115000"/>
                        </a:lnSpc>
                      </a:pPr>
                      <a:r>
                        <a:rPr lang="en-US" sz="1700">
                          <a:effectLst/>
                          <a:latin typeface="+mn-lt"/>
                          <a:ea typeface="Carlito"/>
                          <a:cs typeface="Carlito"/>
                        </a:rPr>
                        <a:t>RM 9,200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0560530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marL="90170" marR="8318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+mn-lt"/>
                          <a:ea typeface="Carlito"/>
                          <a:cs typeface="Carlito"/>
                        </a:rPr>
                        <a:t>3. Maintenance of lighting, wiring &amp; power supply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15000"/>
                        </a:lnSpc>
                      </a:pPr>
                      <a:r>
                        <a:rPr lang="en-US" sz="1700" b="1" dirty="0">
                          <a:effectLst/>
                          <a:latin typeface="+mn-lt"/>
                          <a:ea typeface="Carlito"/>
                          <a:cs typeface="Carlito"/>
                        </a:rPr>
                        <a:t> </a:t>
                      </a:r>
                      <a:endParaRPr lang="en-MY" sz="1700" dirty="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  <a:p>
                      <a:pPr marL="90170">
                        <a:lnSpc>
                          <a:spcPct val="115000"/>
                        </a:lnSpc>
                      </a:pPr>
                      <a:r>
                        <a:rPr lang="en-US" sz="1700" dirty="0">
                          <a:effectLst/>
                          <a:latin typeface="+mn-lt"/>
                          <a:ea typeface="Carlito"/>
                          <a:cs typeface="Carlito"/>
                        </a:rPr>
                        <a:t>RM 1,000</a:t>
                      </a:r>
                      <a:endParaRPr lang="en-MY" sz="1700" dirty="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0485">
                        <a:lnSpc>
                          <a:spcPct val="115000"/>
                        </a:lnSpc>
                      </a:pPr>
                      <a:r>
                        <a:rPr lang="en-US" sz="1700" b="1">
                          <a:effectLst/>
                          <a:latin typeface="+mn-lt"/>
                          <a:ea typeface="Carlito"/>
                          <a:cs typeface="Carlito"/>
                        </a:rPr>
                        <a:t> 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  <a:p>
                      <a:pPr marL="70485">
                        <a:lnSpc>
                          <a:spcPct val="115000"/>
                        </a:lnSpc>
                      </a:pPr>
                      <a:r>
                        <a:rPr lang="en-US" sz="1700">
                          <a:effectLst/>
                          <a:latin typeface="+mn-lt"/>
                          <a:ea typeface="Carlito"/>
                          <a:cs typeface="Carlito"/>
                        </a:rPr>
                        <a:t>RM 1,000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15000"/>
                        </a:lnSpc>
                      </a:pPr>
                      <a:r>
                        <a:rPr lang="en-US" sz="1700" b="1">
                          <a:effectLst/>
                          <a:latin typeface="+mn-lt"/>
                          <a:ea typeface="Carlito"/>
                          <a:cs typeface="Carlito"/>
                        </a:rPr>
                        <a:t> 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  <a:p>
                      <a:pPr marL="90170">
                        <a:lnSpc>
                          <a:spcPct val="115000"/>
                        </a:lnSpc>
                      </a:pPr>
                      <a:r>
                        <a:rPr lang="en-US" sz="1700">
                          <a:effectLst/>
                          <a:latin typeface="+mn-lt"/>
                          <a:ea typeface="Carlito"/>
                          <a:cs typeface="Carlito"/>
                        </a:rPr>
                        <a:t>RM 3,500**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2545" marR="793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b="1" dirty="0">
                          <a:effectLst/>
                          <a:latin typeface="+mn-lt"/>
                          <a:ea typeface="Carlito"/>
                          <a:cs typeface="Carlito"/>
                        </a:rPr>
                        <a:t> </a:t>
                      </a:r>
                      <a:endParaRPr lang="en-MY" sz="1700" dirty="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  <a:p>
                      <a:pPr marL="42545" marR="793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+mn-lt"/>
                          <a:ea typeface="Carlito"/>
                          <a:cs typeface="Carlito"/>
                        </a:rPr>
                        <a:t>RM 1,000</a:t>
                      </a:r>
                      <a:endParaRPr lang="en-MY" sz="1700" dirty="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15000"/>
                        </a:lnSpc>
                      </a:pPr>
                      <a:r>
                        <a:rPr lang="en-US" sz="1700" b="1">
                          <a:effectLst/>
                          <a:latin typeface="+mn-lt"/>
                          <a:ea typeface="Carlito"/>
                          <a:cs typeface="Carlito"/>
                        </a:rPr>
                        <a:t> 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  <a:p>
                      <a:pPr marL="92075">
                        <a:lnSpc>
                          <a:spcPct val="115000"/>
                        </a:lnSpc>
                      </a:pPr>
                      <a:r>
                        <a:rPr lang="en-US" sz="1700">
                          <a:effectLst/>
                          <a:latin typeface="+mn-lt"/>
                          <a:ea typeface="Carlito"/>
                          <a:cs typeface="Carlito"/>
                        </a:rPr>
                        <a:t>RM 1,000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15000"/>
                        </a:lnSpc>
                      </a:pPr>
                      <a:r>
                        <a:rPr lang="en-US" sz="1700" b="1">
                          <a:effectLst/>
                          <a:latin typeface="+mn-lt"/>
                          <a:ea typeface="Carlito"/>
                          <a:cs typeface="Carlito"/>
                        </a:rPr>
                        <a:t> 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  <a:p>
                      <a:pPr marL="90170">
                        <a:lnSpc>
                          <a:spcPct val="115000"/>
                        </a:lnSpc>
                      </a:pPr>
                      <a:r>
                        <a:rPr lang="en-US" sz="1700">
                          <a:effectLst/>
                          <a:latin typeface="+mn-lt"/>
                          <a:ea typeface="Carlito"/>
                          <a:cs typeface="Carlito"/>
                        </a:rPr>
                        <a:t>RM 7,500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9939065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marL="90170" marR="8318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+mn-lt"/>
                          <a:ea typeface="Carlito"/>
                          <a:cs typeface="Carlito"/>
                        </a:rPr>
                        <a:t>4. Rewiring, repair and replace bulbs @ Balik Pulau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15000"/>
                        </a:lnSpc>
                      </a:pPr>
                      <a:r>
                        <a:rPr lang="en-US" sz="1700" b="1">
                          <a:effectLst/>
                          <a:latin typeface="+mn-lt"/>
                          <a:ea typeface="Carlito"/>
                          <a:cs typeface="Carlito"/>
                        </a:rPr>
                        <a:t> 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  <a:p>
                      <a:pPr marL="90170">
                        <a:lnSpc>
                          <a:spcPct val="115000"/>
                        </a:lnSpc>
                      </a:pPr>
                      <a:r>
                        <a:rPr lang="en-US" sz="1700">
                          <a:effectLst/>
                          <a:latin typeface="+mn-lt"/>
                          <a:ea typeface="Carlito"/>
                          <a:cs typeface="Carlito"/>
                        </a:rPr>
                        <a:t>──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0485">
                        <a:lnSpc>
                          <a:spcPct val="115000"/>
                        </a:lnSpc>
                      </a:pPr>
                      <a:r>
                        <a:rPr lang="en-US" sz="1700" b="1">
                          <a:effectLst/>
                          <a:latin typeface="+mn-lt"/>
                          <a:ea typeface="Carlito"/>
                          <a:cs typeface="Carlito"/>
                        </a:rPr>
                        <a:t> 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  <a:p>
                      <a:pPr marL="70485">
                        <a:lnSpc>
                          <a:spcPct val="115000"/>
                        </a:lnSpc>
                      </a:pPr>
                      <a:r>
                        <a:rPr lang="en-US" sz="1700">
                          <a:effectLst/>
                          <a:latin typeface="+mn-lt"/>
                          <a:ea typeface="Carlito"/>
                          <a:cs typeface="Carlito"/>
                        </a:rPr>
                        <a:t>──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15000"/>
                        </a:lnSpc>
                      </a:pPr>
                      <a:r>
                        <a:rPr lang="en-US" sz="1700" b="1" dirty="0">
                          <a:effectLst/>
                          <a:latin typeface="+mn-lt"/>
                          <a:ea typeface="Carlito"/>
                          <a:cs typeface="Carlito"/>
                        </a:rPr>
                        <a:t> </a:t>
                      </a:r>
                      <a:endParaRPr lang="en-MY" sz="1700" dirty="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  <a:p>
                      <a:pPr marL="90170">
                        <a:lnSpc>
                          <a:spcPct val="115000"/>
                        </a:lnSpc>
                      </a:pPr>
                      <a:r>
                        <a:rPr lang="en-US" sz="1700" dirty="0">
                          <a:effectLst/>
                          <a:latin typeface="+mn-lt"/>
                          <a:ea typeface="Carlito"/>
                          <a:cs typeface="Carlito"/>
                        </a:rPr>
                        <a:t>RM 3,800</a:t>
                      </a:r>
                      <a:endParaRPr lang="en-MY" sz="1700" dirty="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2545" marR="793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b="1">
                          <a:effectLst/>
                          <a:latin typeface="+mn-lt"/>
                          <a:ea typeface="Carlito"/>
                          <a:cs typeface="Carlito"/>
                        </a:rPr>
                        <a:t> 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  <a:p>
                      <a:pPr marL="42545" marR="793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+mn-lt"/>
                          <a:ea typeface="Carlito"/>
                          <a:cs typeface="Carlito"/>
                        </a:rPr>
                        <a:t>──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15000"/>
                        </a:lnSpc>
                      </a:pPr>
                      <a:r>
                        <a:rPr lang="en-US" sz="1700" b="1">
                          <a:effectLst/>
                          <a:latin typeface="+mn-lt"/>
                          <a:ea typeface="Carlito"/>
                          <a:cs typeface="Carlito"/>
                        </a:rPr>
                        <a:t> 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  <a:p>
                      <a:pPr marL="92075">
                        <a:lnSpc>
                          <a:spcPct val="115000"/>
                        </a:lnSpc>
                      </a:pPr>
                      <a:r>
                        <a:rPr lang="en-US" sz="1700">
                          <a:effectLst/>
                          <a:latin typeface="+mn-lt"/>
                          <a:ea typeface="Carlito"/>
                          <a:cs typeface="Carlito"/>
                        </a:rPr>
                        <a:t>──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15000"/>
                        </a:lnSpc>
                      </a:pPr>
                      <a:r>
                        <a:rPr lang="en-US" sz="1700" b="1">
                          <a:effectLst/>
                          <a:latin typeface="+mn-lt"/>
                          <a:ea typeface="Carlito"/>
                          <a:cs typeface="Carlito"/>
                        </a:rPr>
                        <a:t> 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  <a:p>
                      <a:pPr marL="90170">
                        <a:lnSpc>
                          <a:spcPct val="115000"/>
                        </a:lnSpc>
                      </a:pPr>
                      <a:r>
                        <a:rPr lang="en-US" sz="1700">
                          <a:effectLst/>
                          <a:latin typeface="+mn-lt"/>
                          <a:ea typeface="Carlito"/>
                          <a:cs typeface="Carlito"/>
                        </a:rPr>
                        <a:t>RM 3,800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7852406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marL="90170" marR="8318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+mn-lt"/>
                          <a:ea typeface="Carlito"/>
                          <a:cs typeface="Carlito"/>
                        </a:rPr>
                        <a:t>5. CCPA Administrative &amp; Management Fee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15000"/>
                        </a:lnSpc>
                      </a:pPr>
                      <a:r>
                        <a:rPr lang="en-US" sz="1700">
                          <a:effectLst/>
                          <a:latin typeface="+mn-lt"/>
                          <a:ea typeface="Carlito"/>
                          <a:cs typeface="Carlito"/>
                        </a:rPr>
                        <a:t>──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0485">
                        <a:lnSpc>
                          <a:spcPct val="115000"/>
                        </a:lnSpc>
                      </a:pPr>
                      <a:r>
                        <a:rPr lang="en-US" sz="1700">
                          <a:effectLst/>
                          <a:latin typeface="+mn-lt"/>
                          <a:ea typeface="Carlito"/>
                          <a:cs typeface="Carlito"/>
                        </a:rPr>
                        <a:t>──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0485">
                        <a:lnSpc>
                          <a:spcPct val="115000"/>
                        </a:lnSpc>
                      </a:pPr>
                      <a:r>
                        <a:rPr lang="en-US" sz="1700">
                          <a:effectLst/>
                          <a:latin typeface="+mn-lt"/>
                          <a:ea typeface="Carlito"/>
                          <a:cs typeface="Carlito"/>
                        </a:rPr>
                        <a:t>──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2545" marR="793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+mn-lt"/>
                          <a:ea typeface="Carlito"/>
                          <a:cs typeface="Carlito"/>
                        </a:rPr>
                        <a:t>──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15000"/>
                        </a:lnSpc>
                      </a:pPr>
                      <a:r>
                        <a:rPr lang="en-US" sz="1700">
                          <a:effectLst/>
                          <a:latin typeface="+mn-lt"/>
                          <a:ea typeface="Carlito"/>
                          <a:cs typeface="Carlito"/>
                        </a:rPr>
                        <a:t>──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15000"/>
                        </a:lnSpc>
                      </a:pPr>
                      <a:r>
                        <a:rPr lang="en-US" sz="1700">
                          <a:effectLst/>
                          <a:latin typeface="+mn-lt"/>
                          <a:ea typeface="Carlito"/>
                          <a:cs typeface="Carlito"/>
                        </a:rPr>
                        <a:t>RM 15,000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4718838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marL="90170" marR="8318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+mn-lt"/>
                          <a:ea typeface="Carlito"/>
                          <a:cs typeface="Carlito"/>
                        </a:rPr>
                        <a:t>6. Public Liability Insurance Coverage Expenses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15000"/>
                        </a:lnSpc>
                      </a:pPr>
                      <a:r>
                        <a:rPr lang="en-US" sz="1700">
                          <a:effectLst/>
                          <a:latin typeface="+mn-lt"/>
                          <a:ea typeface="Carlito"/>
                          <a:cs typeface="Carlito"/>
                        </a:rPr>
                        <a:t>──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0485">
                        <a:lnSpc>
                          <a:spcPct val="115000"/>
                        </a:lnSpc>
                      </a:pPr>
                      <a:r>
                        <a:rPr lang="en-US" sz="1700">
                          <a:effectLst/>
                          <a:latin typeface="+mn-lt"/>
                          <a:ea typeface="Carlito"/>
                          <a:cs typeface="Carlito"/>
                        </a:rPr>
                        <a:t>──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0485">
                        <a:lnSpc>
                          <a:spcPct val="115000"/>
                        </a:lnSpc>
                      </a:pPr>
                      <a:r>
                        <a:rPr lang="en-US" sz="1700" dirty="0">
                          <a:effectLst/>
                          <a:latin typeface="+mn-lt"/>
                          <a:ea typeface="Carlito"/>
                          <a:cs typeface="Carlito"/>
                        </a:rPr>
                        <a:t>──</a:t>
                      </a:r>
                      <a:endParaRPr lang="en-MY" sz="1700" dirty="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2545" marR="793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  <a:latin typeface="+mn-lt"/>
                          <a:ea typeface="Carlito"/>
                          <a:cs typeface="Carlito"/>
                        </a:rPr>
                        <a:t>──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15000"/>
                        </a:lnSpc>
                      </a:pPr>
                      <a:r>
                        <a:rPr lang="en-US" sz="1700">
                          <a:effectLst/>
                          <a:latin typeface="+mn-lt"/>
                          <a:ea typeface="Carlito"/>
                          <a:cs typeface="Carlito"/>
                        </a:rPr>
                        <a:t>──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15000"/>
                        </a:lnSpc>
                      </a:pPr>
                      <a:r>
                        <a:rPr lang="en-US" sz="1700">
                          <a:effectLst/>
                          <a:latin typeface="+mn-lt"/>
                          <a:ea typeface="Carlito"/>
                          <a:cs typeface="Carlito"/>
                        </a:rPr>
                        <a:t>RM 1,600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8939077"/>
                  </a:ext>
                </a:extLst>
              </a:tr>
              <a:tr h="36000">
                <a:tc gridSpan="5">
                  <a:txBody>
                    <a:bodyPr/>
                    <a:lstStyle/>
                    <a:p>
                      <a:pPr marR="64135">
                        <a:lnSpc>
                          <a:spcPct val="115000"/>
                        </a:lnSpc>
                      </a:pPr>
                      <a:r>
                        <a:rPr lang="en-US" sz="1700" i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rlito"/>
                          <a:cs typeface="Carlito"/>
                        </a:rPr>
                        <a:t>Total for Phase 1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MY" sz="17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R="83185" algn="r">
                        <a:lnSpc>
                          <a:spcPct val="115000"/>
                        </a:lnSpc>
                      </a:pPr>
                      <a:r>
                        <a:rPr lang="en-US" sz="1700" b="1" i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rlito"/>
                          <a:cs typeface="Carlito"/>
                        </a:rPr>
                        <a:t>RM 37,700</a:t>
                      </a:r>
                      <a:endParaRPr lang="en-MY" sz="170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7104812"/>
                  </a:ext>
                </a:extLst>
              </a:tr>
              <a:tr h="36000">
                <a:tc gridSpan="7">
                  <a:txBody>
                    <a:bodyPr/>
                    <a:lstStyle/>
                    <a:p>
                      <a:pPr marL="67945">
                        <a:lnSpc>
                          <a:spcPct val="115000"/>
                        </a:lnSpc>
                      </a:pPr>
                      <a:r>
                        <a:rPr lang="en-US" sz="1700" i="1" dirty="0">
                          <a:effectLst/>
                          <a:latin typeface="+mn-lt"/>
                          <a:ea typeface="Carlito"/>
                          <a:cs typeface="Carlito"/>
                        </a:rPr>
                        <a:t>The Budget Exclude Vandalism &amp; Other Repair Cost if applicable during the Phase 1 extension period.</a:t>
                      </a:r>
                      <a:endParaRPr lang="en-MY" sz="1700" dirty="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  <a:p>
                      <a:pPr marL="67945">
                        <a:lnSpc>
                          <a:spcPct val="115000"/>
                        </a:lnSpc>
                      </a:pPr>
                      <a:r>
                        <a:rPr lang="en-US" sz="1700" i="1" dirty="0">
                          <a:effectLst/>
                          <a:latin typeface="+mn-lt"/>
                          <a:ea typeface="Carlito"/>
                          <a:cs typeface="Carlito"/>
                        </a:rPr>
                        <a:t>*Covers resubmission fee paid to MBPP for adjustment of earlier approved plan of Ernest’s installation (which was then replaced with the current installation)</a:t>
                      </a:r>
                      <a:endParaRPr lang="en-MY" sz="1700" dirty="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  <a:p>
                      <a:pPr marL="67945">
                        <a:lnSpc>
                          <a:spcPct val="115000"/>
                        </a:lnSpc>
                      </a:pPr>
                      <a:r>
                        <a:rPr lang="en-US" sz="1700" i="1" dirty="0">
                          <a:effectLst/>
                          <a:latin typeface="+mn-lt"/>
                          <a:ea typeface="Carlito"/>
                          <a:cs typeface="Carlito"/>
                        </a:rPr>
                        <a:t>**Monthly electric bill and token for home owner at </a:t>
                      </a:r>
                      <a:r>
                        <a:rPr lang="en-US" sz="1700" i="1" dirty="0" err="1">
                          <a:effectLst/>
                          <a:latin typeface="+mn-lt"/>
                          <a:ea typeface="Carlito"/>
                          <a:cs typeface="Carlito"/>
                        </a:rPr>
                        <a:t>Balik</a:t>
                      </a:r>
                      <a:r>
                        <a:rPr lang="en-US" sz="1700" i="1" dirty="0">
                          <a:effectLst/>
                          <a:latin typeface="+mn-lt"/>
                          <a:ea typeface="Carlito"/>
                          <a:cs typeface="Carlito"/>
                        </a:rPr>
                        <a:t> </a:t>
                      </a:r>
                      <a:r>
                        <a:rPr lang="en-US" sz="1700" i="1" dirty="0" err="1">
                          <a:effectLst/>
                          <a:latin typeface="+mn-lt"/>
                          <a:ea typeface="Carlito"/>
                          <a:cs typeface="Carlito"/>
                        </a:rPr>
                        <a:t>Pulau</a:t>
                      </a:r>
                      <a:r>
                        <a:rPr lang="en-US" sz="1700" i="1" dirty="0">
                          <a:effectLst/>
                          <a:latin typeface="+mn-lt"/>
                          <a:ea typeface="Carlito"/>
                          <a:cs typeface="Carlito"/>
                        </a:rPr>
                        <a:t>.</a:t>
                      </a:r>
                      <a:endParaRPr lang="en-MY" sz="1700" dirty="0">
                        <a:effectLst/>
                        <a:latin typeface="+mn-lt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67928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81645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888</Words>
  <Application>Microsoft Office PowerPoint</Application>
  <PresentationFormat>Widescreen</PresentationFormat>
  <Paragraphs>254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Carlito</vt:lpstr>
      <vt:lpstr>Arial</vt:lpstr>
      <vt:lpstr>Calibri</vt:lpstr>
      <vt:lpstr>Calibri Light</vt:lpstr>
      <vt:lpstr>Constantia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Darren</dc:creator>
  <cp:lastModifiedBy>Darren</cp:lastModifiedBy>
  <cp:revision>3</cp:revision>
  <dcterms:modified xsi:type="dcterms:W3CDTF">2020-11-18T04:07:13Z</dcterms:modified>
</cp:coreProperties>
</file>