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02726-C772-44F7-8905-55448A5188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Y"/>
          </a:p>
        </p:txBody>
      </p:sp>
      <p:sp>
        <p:nvSpPr>
          <p:cNvPr id="3" name="Subtitle 2">
            <a:extLst>
              <a:ext uri="{FF2B5EF4-FFF2-40B4-BE49-F238E27FC236}">
                <a16:creationId xmlns:a16="http://schemas.microsoft.com/office/drawing/2014/main" id="{FC16A4F6-E8F2-4BA3-A3AE-A8F6F6E5F7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5C80B51A-20D4-4AC1-B083-39FF137D9049}"/>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5" name="Footer Placeholder 4">
            <a:extLst>
              <a:ext uri="{FF2B5EF4-FFF2-40B4-BE49-F238E27FC236}">
                <a16:creationId xmlns:a16="http://schemas.microsoft.com/office/drawing/2014/main" id="{7C307D13-66AB-4D85-A636-47C994B9AB20}"/>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6E5156AA-3F5B-4882-9FE1-35A225ED4BD5}"/>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3951465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FE588-6800-499C-A037-CE478F1BAE79}"/>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8A9C346A-12F0-42E5-BAA2-654101B626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F768B147-DED5-467E-9F53-78FAD65F9C51}"/>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5" name="Footer Placeholder 4">
            <a:extLst>
              <a:ext uri="{FF2B5EF4-FFF2-40B4-BE49-F238E27FC236}">
                <a16:creationId xmlns:a16="http://schemas.microsoft.com/office/drawing/2014/main" id="{5585435B-6F26-4BAC-A797-C0503251B91F}"/>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61BA83DE-9BAA-4058-B0F9-F608E3DFD55B}"/>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3865031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5B82D1-6190-48EC-90AE-52687BFE2D7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8E8C2B42-BE51-4979-A94E-20926D2269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FC28F8ED-5D28-4C57-96BE-ECDF7985B8F8}"/>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5" name="Footer Placeholder 4">
            <a:extLst>
              <a:ext uri="{FF2B5EF4-FFF2-40B4-BE49-F238E27FC236}">
                <a16:creationId xmlns:a16="http://schemas.microsoft.com/office/drawing/2014/main" id="{963F8A61-0E61-43B8-849E-6CA053687B51}"/>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FBF91736-4B58-4483-93F0-F3DC00461E2F}"/>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2342410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E1CEB-2ED2-4CF9-9003-D580695E062C}"/>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C0D1D0D7-A9A5-47BC-9691-56A71DD0B5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54732719-0DA0-4549-8528-B8BBD24AB8F3}"/>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5" name="Footer Placeholder 4">
            <a:extLst>
              <a:ext uri="{FF2B5EF4-FFF2-40B4-BE49-F238E27FC236}">
                <a16:creationId xmlns:a16="http://schemas.microsoft.com/office/drawing/2014/main" id="{286C7F56-C3DD-47DE-805F-E2CEE0A691DB}"/>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58AD07DA-F80A-4E34-92F8-9E98EC126DCA}"/>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1504567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545F1-CC0B-445A-B8E7-375EAE601E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Y"/>
          </a:p>
        </p:txBody>
      </p:sp>
      <p:sp>
        <p:nvSpPr>
          <p:cNvPr id="3" name="Text Placeholder 2">
            <a:extLst>
              <a:ext uri="{FF2B5EF4-FFF2-40B4-BE49-F238E27FC236}">
                <a16:creationId xmlns:a16="http://schemas.microsoft.com/office/drawing/2014/main" id="{68CAE17E-87FA-40B7-A581-2E4F5B2B65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DBAA47-98C3-4D47-9800-1FB14951EE5D}"/>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5" name="Footer Placeholder 4">
            <a:extLst>
              <a:ext uri="{FF2B5EF4-FFF2-40B4-BE49-F238E27FC236}">
                <a16:creationId xmlns:a16="http://schemas.microsoft.com/office/drawing/2014/main" id="{F7109DA4-B06A-4F6D-A544-A5472AB3E659}"/>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BC163B10-6E77-4185-9DFF-D6A9209EE75E}"/>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1623250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10A9A-D0A5-4F99-BBC6-DF41C87A0C0C}"/>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90EE5AF3-A488-4302-ADB8-385DE9F549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id="{8E12AFCB-D05F-43CB-A18B-05DB55F4CC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484C9E67-5BF9-49AB-9ECA-C49E625DB5DF}"/>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6" name="Footer Placeholder 5">
            <a:extLst>
              <a:ext uri="{FF2B5EF4-FFF2-40B4-BE49-F238E27FC236}">
                <a16:creationId xmlns:a16="http://schemas.microsoft.com/office/drawing/2014/main" id="{16132097-85AF-4316-A1DD-E5451CB12114}"/>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75FA09CD-1485-487D-81DD-65BE70570E66}"/>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1125991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5AEF5-5DD4-434D-AA59-C545733A1F69}"/>
              </a:ext>
            </a:extLst>
          </p:cNvPr>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id="{DD896BC6-3C1C-48A3-BF43-E37DEC0861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90DE6E-AD05-46F5-AB38-95CCE6B13A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id="{96DAB1EC-7E29-480B-AB5E-9390EB14A4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31CFDB-7196-4633-B05A-7118025849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id="{CB048DB4-9010-47EB-B6D2-A035733037E9}"/>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8" name="Footer Placeholder 7">
            <a:extLst>
              <a:ext uri="{FF2B5EF4-FFF2-40B4-BE49-F238E27FC236}">
                <a16:creationId xmlns:a16="http://schemas.microsoft.com/office/drawing/2014/main" id="{2B56186A-AD36-4E87-8D01-276BC893B5F6}"/>
              </a:ext>
            </a:extLst>
          </p:cNvPr>
          <p:cNvSpPr>
            <a:spLocks noGrp="1"/>
          </p:cNvSpPr>
          <p:nvPr>
            <p:ph type="ftr" sz="quarter" idx="11"/>
          </p:nvPr>
        </p:nvSpPr>
        <p:spPr/>
        <p:txBody>
          <a:bodyPr/>
          <a:lstStyle/>
          <a:p>
            <a:endParaRPr lang="en-MY"/>
          </a:p>
        </p:txBody>
      </p:sp>
      <p:sp>
        <p:nvSpPr>
          <p:cNvPr id="9" name="Slide Number Placeholder 8">
            <a:extLst>
              <a:ext uri="{FF2B5EF4-FFF2-40B4-BE49-F238E27FC236}">
                <a16:creationId xmlns:a16="http://schemas.microsoft.com/office/drawing/2014/main" id="{4BFFD11E-C6D4-4C08-98D8-F75F2E19BB7E}"/>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1514703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C4FA0-5CCD-42BE-9D41-B4837367CAC9}"/>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9A22576E-DABB-45CE-9C17-0D6EDCA13E1D}"/>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4" name="Footer Placeholder 3">
            <a:extLst>
              <a:ext uri="{FF2B5EF4-FFF2-40B4-BE49-F238E27FC236}">
                <a16:creationId xmlns:a16="http://schemas.microsoft.com/office/drawing/2014/main" id="{97F534C4-F2E3-4FCD-B170-331E04EA7E18}"/>
              </a:ext>
            </a:extLst>
          </p:cNvPr>
          <p:cNvSpPr>
            <a:spLocks noGrp="1"/>
          </p:cNvSpPr>
          <p:nvPr>
            <p:ph type="ftr" sz="quarter" idx="11"/>
          </p:nvPr>
        </p:nvSpPr>
        <p:spPr/>
        <p:txBody>
          <a:bodyPr/>
          <a:lstStyle/>
          <a:p>
            <a:endParaRPr lang="en-MY"/>
          </a:p>
        </p:txBody>
      </p:sp>
      <p:sp>
        <p:nvSpPr>
          <p:cNvPr id="5" name="Slide Number Placeholder 4">
            <a:extLst>
              <a:ext uri="{FF2B5EF4-FFF2-40B4-BE49-F238E27FC236}">
                <a16:creationId xmlns:a16="http://schemas.microsoft.com/office/drawing/2014/main" id="{0F915539-E257-462F-8247-821175E724E9}"/>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4192492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E02480-4724-4A01-9DE0-CA40A6B7E979}"/>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3" name="Footer Placeholder 2">
            <a:extLst>
              <a:ext uri="{FF2B5EF4-FFF2-40B4-BE49-F238E27FC236}">
                <a16:creationId xmlns:a16="http://schemas.microsoft.com/office/drawing/2014/main" id="{3EA86EBB-D924-4A07-88DE-6DB50CA606A9}"/>
              </a:ext>
            </a:extLst>
          </p:cNvPr>
          <p:cNvSpPr>
            <a:spLocks noGrp="1"/>
          </p:cNvSpPr>
          <p:nvPr>
            <p:ph type="ftr" sz="quarter" idx="11"/>
          </p:nvPr>
        </p:nvSpPr>
        <p:spPr/>
        <p:txBody>
          <a:bodyPr/>
          <a:lstStyle/>
          <a:p>
            <a:endParaRPr lang="en-MY"/>
          </a:p>
        </p:txBody>
      </p:sp>
      <p:sp>
        <p:nvSpPr>
          <p:cNvPr id="4" name="Slide Number Placeholder 3">
            <a:extLst>
              <a:ext uri="{FF2B5EF4-FFF2-40B4-BE49-F238E27FC236}">
                <a16:creationId xmlns:a16="http://schemas.microsoft.com/office/drawing/2014/main" id="{91AC43A2-6F14-4061-9BE3-8158BD7AC810}"/>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1581080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13547-62B4-4F62-9CD3-E62F52B477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id="{6865E61C-5639-4395-9639-6A624EA0CD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id="{B0196201-E45B-4B9C-A237-214C9E148F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61BBA9-41B0-40BC-8E31-A7EE3F3DBE64}"/>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6" name="Footer Placeholder 5">
            <a:extLst>
              <a:ext uri="{FF2B5EF4-FFF2-40B4-BE49-F238E27FC236}">
                <a16:creationId xmlns:a16="http://schemas.microsoft.com/office/drawing/2014/main" id="{64858625-B31A-4B55-809C-A4BBFCA59FB4}"/>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E0973100-3B29-4D34-A0B9-13D0CCE3D220}"/>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1633887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EC78F-8A0B-4B54-8661-49986C2B41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id="{E98BCE34-8066-47BB-8948-F93D2CBE48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id="{18782EF0-7BAD-4B0D-819E-87EF01A8DC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E4BFB8-4CA8-4A73-A889-B525CF825A7C}"/>
              </a:ext>
            </a:extLst>
          </p:cNvPr>
          <p:cNvSpPr>
            <a:spLocks noGrp="1"/>
          </p:cNvSpPr>
          <p:nvPr>
            <p:ph type="dt" sz="half" idx="10"/>
          </p:nvPr>
        </p:nvSpPr>
        <p:spPr/>
        <p:txBody>
          <a:bodyPr/>
          <a:lstStyle/>
          <a:p>
            <a:fld id="{B7E4FB0D-0775-4363-A2A6-A40E5A0D3D53}" type="datetimeFigureOut">
              <a:rPr lang="en-MY" smtClean="0"/>
              <a:t>3/4/2019</a:t>
            </a:fld>
            <a:endParaRPr lang="en-MY"/>
          </a:p>
        </p:txBody>
      </p:sp>
      <p:sp>
        <p:nvSpPr>
          <p:cNvPr id="6" name="Footer Placeholder 5">
            <a:extLst>
              <a:ext uri="{FF2B5EF4-FFF2-40B4-BE49-F238E27FC236}">
                <a16:creationId xmlns:a16="http://schemas.microsoft.com/office/drawing/2014/main" id="{196E1808-2C57-4427-8784-95625C7A1354}"/>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EE2FC3BF-E65A-4A2A-9683-CABCF17B4ABB}"/>
              </a:ext>
            </a:extLst>
          </p:cNvPr>
          <p:cNvSpPr>
            <a:spLocks noGrp="1"/>
          </p:cNvSpPr>
          <p:nvPr>
            <p:ph type="sldNum" sz="quarter" idx="12"/>
          </p:nvPr>
        </p:nvSpPr>
        <p:spPr/>
        <p:txBody>
          <a:bodyPr/>
          <a:lstStyle/>
          <a:p>
            <a:fld id="{73230881-028C-4E03-8D31-7C955549633C}" type="slidenum">
              <a:rPr lang="en-MY" smtClean="0"/>
              <a:t>‹#›</a:t>
            </a:fld>
            <a:endParaRPr lang="en-MY"/>
          </a:p>
        </p:txBody>
      </p:sp>
    </p:spTree>
    <p:extLst>
      <p:ext uri="{BB962C8B-B14F-4D97-AF65-F5344CB8AC3E}">
        <p14:creationId xmlns:p14="http://schemas.microsoft.com/office/powerpoint/2010/main" val="4003754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E9B12C-8848-42C6-BB4E-DA32DEFDE2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a:extLst>
              <a:ext uri="{FF2B5EF4-FFF2-40B4-BE49-F238E27FC236}">
                <a16:creationId xmlns:a16="http://schemas.microsoft.com/office/drawing/2014/main" id="{87CB8882-5A7C-481D-88DD-C63DA7FB28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F81353BC-814F-4C53-99DF-96FA846588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E4FB0D-0775-4363-A2A6-A40E5A0D3D53}" type="datetimeFigureOut">
              <a:rPr lang="en-MY" smtClean="0"/>
              <a:t>3/4/2019</a:t>
            </a:fld>
            <a:endParaRPr lang="en-MY"/>
          </a:p>
        </p:txBody>
      </p:sp>
      <p:sp>
        <p:nvSpPr>
          <p:cNvPr id="5" name="Footer Placeholder 4">
            <a:extLst>
              <a:ext uri="{FF2B5EF4-FFF2-40B4-BE49-F238E27FC236}">
                <a16:creationId xmlns:a16="http://schemas.microsoft.com/office/drawing/2014/main" id="{61A6D813-1912-4479-84A6-7EF8659661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a:extLst>
              <a:ext uri="{FF2B5EF4-FFF2-40B4-BE49-F238E27FC236}">
                <a16:creationId xmlns:a16="http://schemas.microsoft.com/office/drawing/2014/main" id="{AB5B4878-2F77-4832-8804-C262577B7C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230881-028C-4E03-8D31-7C955549633C}" type="slidenum">
              <a:rPr lang="en-MY" smtClean="0"/>
              <a:t>‹#›</a:t>
            </a:fld>
            <a:endParaRPr lang="en-MY"/>
          </a:p>
        </p:txBody>
      </p:sp>
    </p:spTree>
    <p:extLst>
      <p:ext uri="{BB962C8B-B14F-4D97-AF65-F5344CB8AC3E}">
        <p14:creationId xmlns:p14="http://schemas.microsoft.com/office/powerpoint/2010/main" val="1925332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276FBA0-20A1-4581-9E79-55BB98C01184}"/>
              </a:ext>
            </a:extLst>
          </p:cNvPr>
          <p:cNvSpPr>
            <a:spLocks noGrp="1"/>
          </p:cNvSpPr>
          <p:nvPr>
            <p:ph type="title"/>
          </p:nvPr>
        </p:nvSpPr>
        <p:spPr/>
        <p:txBody>
          <a:bodyPr/>
          <a:lstStyle/>
          <a:p>
            <a:r>
              <a:rPr lang="en-US" dirty="0"/>
              <a:t>Standard Operating Procedure</a:t>
            </a:r>
            <a:br>
              <a:rPr lang="en-US" dirty="0"/>
            </a:br>
            <a:r>
              <a:rPr lang="en-US" sz="3200" dirty="0"/>
              <a:t>Chronology </a:t>
            </a:r>
            <a:endParaRPr lang="en-MY" dirty="0"/>
          </a:p>
        </p:txBody>
      </p:sp>
      <p:sp>
        <p:nvSpPr>
          <p:cNvPr id="7" name="Content Placeholder 6">
            <a:extLst>
              <a:ext uri="{FF2B5EF4-FFF2-40B4-BE49-F238E27FC236}">
                <a16:creationId xmlns:a16="http://schemas.microsoft.com/office/drawing/2014/main" id="{CB78D75F-B848-4ED7-AE73-63463FA0CC02}"/>
              </a:ext>
            </a:extLst>
          </p:cNvPr>
          <p:cNvSpPr>
            <a:spLocks noGrp="1"/>
          </p:cNvSpPr>
          <p:nvPr>
            <p:ph idx="1"/>
          </p:nvPr>
        </p:nvSpPr>
        <p:spPr>
          <a:xfrm>
            <a:off x="838200" y="1764611"/>
            <a:ext cx="10916479" cy="4902614"/>
          </a:xfrm>
        </p:spPr>
        <p:txBody>
          <a:bodyPr>
            <a:noAutofit/>
          </a:bodyPr>
          <a:lstStyle/>
          <a:p>
            <a:r>
              <a:rPr lang="en-US" sz="1600" dirty="0"/>
              <a:t>18 Apr 2016	- SOP tabled in BOD Meeting No.2/2016. BODs instructed PGT to send a 			  	  	  copy to PDC Internal Audit to go through and get a confirmation letter from PDC Internal Audit that the 		  SOPs are in order.</a:t>
            </a:r>
          </a:p>
          <a:p>
            <a:r>
              <a:rPr lang="en-US" sz="1600" dirty="0"/>
              <a:t>21 Apr 2016	- SOP sent to PDC Internal Auditor for review as instructed by BODs.</a:t>
            </a:r>
          </a:p>
          <a:p>
            <a:r>
              <a:rPr lang="en-US" sz="1600" dirty="0"/>
              <a:t>7 June 2016 	- Comments on SOP from PDC Internal Auditor :</a:t>
            </a:r>
          </a:p>
          <a:p>
            <a:pPr marL="0" indent="0">
              <a:buNone/>
            </a:pPr>
            <a:endParaRPr lang="en-US" sz="1600" dirty="0"/>
          </a:p>
          <a:p>
            <a:pPr lvl="2"/>
            <a:r>
              <a:rPr lang="en-US" sz="1600" i="1" dirty="0"/>
              <a:t>Try to update the Effective date on the header (in case it has not been updated since approval by the Board)</a:t>
            </a:r>
            <a:endParaRPr lang="en-MY" sz="1600" i="1" dirty="0"/>
          </a:p>
          <a:p>
            <a:pPr lvl="2"/>
            <a:r>
              <a:rPr lang="en-US" sz="1600" i="1" dirty="0"/>
              <a:t>Normally the preparer, reviewer and approver will physically sign the hard copy of the SOP. If your Approver is the Board, then just make sure a copy of the relevant Board minutes are kept with the SOP for documentation purposes</a:t>
            </a:r>
            <a:endParaRPr lang="en-MY" sz="1600" i="1" dirty="0"/>
          </a:p>
          <a:p>
            <a:pPr lvl="2"/>
            <a:r>
              <a:rPr lang="en-US" sz="1600" i="1" dirty="0"/>
              <a:t>The flow charts used in Communications and Tourism Promotion section, some slight amendments will be required on the use of symbols, especially with the diamond symbol which is to denote a decision required. Have a look at the attachment (</a:t>
            </a:r>
            <a:r>
              <a:rPr lang="en-US" sz="1600" i="1" dirty="0" err="1"/>
              <a:t>designelements</a:t>
            </a:r>
            <a:r>
              <a:rPr lang="en-US" sz="1600" i="1" dirty="0"/>
              <a:t>) for what the commonly used symbols are meant to denote. </a:t>
            </a:r>
            <a:endParaRPr lang="en-MY" sz="1600" i="1" dirty="0"/>
          </a:p>
          <a:p>
            <a:pPr lvl="2"/>
            <a:r>
              <a:rPr lang="en-US" sz="1600" i="1" dirty="0"/>
              <a:t>Please also consider, if applicable, designing SOPs handled by more than one department using the “</a:t>
            </a:r>
            <a:r>
              <a:rPr lang="en-US" sz="1600" i="1" dirty="0" err="1"/>
              <a:t>swimlane</a:t>
            </a:r>
            <a:r>
              <a:rPr lang="en-US" sz="1600" i="1" dirty="0"/>
              <a:t>” attachment. The danger with drafting SOPs is that it is done for a process handled by only one dept. However, from a company standpoint, there may be major processes handled by a few or all departments which should be documented in one SOP. Examples that come to mind are the Annual Budget process or Event Management.</a:t>
            </a:r>
          </a:p>
          <a:p>
            <a:endParaRPr lang="en-MY" sz="1600" dirty="0"/>
          </a:p>
        </p:txBody>
      </p:sp>
    </p:spTree>
    <p:extLst>
      <p:ext uri="{BB962C8B-B14F-4D97-AF65-F5344CB8AC3E}">
        <p14:creationId xmlns:p14="http://schemas.microsoft.com/office/powerpoint/2010/main" val="1600346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1AE07-2E65-4539-B33E-D7183CFCB0E3}"/>
              </a:ext>
            </a:extLst>
          </p:cNvPr>
          <p:cNvSpPr>
            <a:spLocks noGrp="1"/>
          </p:cNvSpPr>
          <p:nvPr>
            <p:ph type="title"/>
          </p:nvPr>
        </p:nvSpPr>
        <p:spPr/>
        <p:txBody>
          <a:bodyPr/>
          <a:lstStyle/>
          <a:p>
            <a:r>
              <a:rPr lang="en-US" dirty="0"/>
              <a:t>Standard Operating Procedure</a:t>
            </a:r>
            <a:br>
              <a:rPr lang="en-US" dirty="0"/>
            </a:br>
            <a:r>
              <a:rPr lang="en-US" sz="3200" dirty="0"/>
              <a:t>Chronology (cont.)</a:t>
            </a:r>
            <a:endParaRPr lang="en-MY" dirty="0"/>
          </a:p>
        </p:txBody>
      </p:sp>
      <p:sp>
        <p:nvSpPr>
          <p:cNvPr id="3" name="Content Placeholder 2">
            <a:extLst>
              <a:ext uri="{FF2B5EF4-FFF2-40B4-BE49-F238E27FC236}">
                <a16:creationId xmlns:a16="http://schemas.microsoft.com/office/drawing/2014/main" id="{8A776239-2020-4988-9965-869EBBCEA5AA}"/>
              </a:ext>
            </a:extLst>
          </p:cNvPr>
          <p:cNvSpPr>
            <a:spLocks noGrp="1"/>
          </p:cNvSpPr>
          <p:nvPr>
            <p:ph idx="1"/>
          </p:nvPr>
        </p:nvSpPr>
        <p:spPr>
          <a:xfrm>
            <a:off x="705678" y="1825625"/>
            <a:ext cx="10648121" cy="4351338"/>
          </a:xfrm>
        </p:spPr>
        <p:txBody>
          <a:bodyPr>
            <a:normAutofit/>
          </a:bodyPr>
          <a:lstStyle/>
          <a:p>
            <a:r>
              <a:rPr lang="en-MY" sz="1600" dirty="0"/>
              <a:t>7 June 2016	- Follow up on confirmation letter with PDC Internal Audit.</a:t>
            </a:r>
          </a:p>
          <a:p>
            <a:r>
              <a:rPr lang="en-MY" sz="1600" dirty="0"/>
              <a:t>8 June 2016	- PDC Internal Audit replied that they are unable to provide a confirmation letter until they 			  performance an audit review on PGT’s operations ensure all relevant internal controls are 			  incorporated into each and every work process, and that actual transactions are carried 			  out in accordance with the written SOPs and adhere to the internal controls placed therein.</a:t>
            </a:r>
          </a:p>
          <a:p>
            <a:r>
              <a:rPr lang="en-MY" sz="1600" dirty="0"/>
              <a:t>8 June 2016	- Waiting for PDC IA to schedule audit review session to PGT.</a:t>
            </a:r>
          </a:p>
          <a:p>
            <a:r>
              <a:rPr lang="en-MY" sz="1600" dirty="0"/>
              <a:t>12 Sept 2017 	- Informed PDC IA that </a:t>
            </a:r>
            <a:r>
              <a:rPr lang="en-MY" sz="1600" dirty="0" err="1"/>
              <a:t>Jabatan</a:t>
            </a:r>
            <a:r>
              <a:rPr lang="en-MY" sz="1600" dirty="0"/>
              <a:t> Audit will be carried out audit on PGT.</a:t>
            </a:r>
          </a:p>
          <a:p>
            <a:r>
              <a:rPr lang="en-MY" sz="1600" dirty="0"/>
              <a:t>12 Sept 2017	- CEO requested PDC IA to perform an internal audit review of all PGT’s operations in order to get SOPs 		  approve as soon as possible.</a:t>
            </a:r>
          </a:p>
          <a:p>
            <a:r>
              <a:rPr lang="en-MY" sz="1600" dirty="0"/>
              <a:t>22 Jan 2018	- Finance manager of PDC wrote to PDC IA to informed about </a:t>
            </a:r>
            <a:r>
              <a:rPr lang="en-MY" sz="1600" dirty="0" err="1"/>
              <a:t>Jabatan</a:t>
            </a:r>
            <a:r>
              <a:rPr lang="en-MY" sz="1600" dirty="0"/>
              <a:t> Audit findings on PGT SOPs.</a:t>
            </a:r>
          </a:p>
          <a:p>
            <a:r>
              <a:rPr lang="en-MY" sz="1600" dirty="0"/>
              <a:t>25 Jan 2018	- PDC IA replied that due limited manpower within Internal Audit, the ARC prioritized other areas to be  		  audited instead of PGT for 2014 to 2017.</a:t>
            </a:r>
          </a:p>
          <a:p>
            <a:r>
              <a:rPr lang="en-MY" sz="1600" dirty="0"/>
              <a:t>31 July 2018	- SOPs tabled on BOD meeting for approval. BODs requested management to get Chief Minister 			 Incorporated’s (CMI) internal audit to acknowledge the SOP as PGT is now a wholly-owned subsidiary 		 company of CMI.</a:t>
            </a:r>
          </a:p>
          <a:p>
            <a:endParaRPr lang="en-MY" sz="1600" dirty="0"/>
          </a:p>
          <a:p>
            <a:endParaRPr lang="en-MY" sz="1600" dirty="0"/>
          </a:p>
          <a:p>
            <a:endParaRPr lang="en-MY" sz="1600" dirty="0"/>
          </a:p>
          <a:p>
            <a:endParaRPr lang="en-MY" sz="1600" dirty="0"/>
          </a:p>
          <a:p>
            <a:endParaRPr lang="en-MY" sz="1600" dirty="0"/>
          </a:p>
        </p:txBody>
      </p:sp>
    </p:spTree>
    <p:extLst>
      <p:ext uri="{BB962C8B-B14F-4D97-AF65-F5344CB8AC3E}">
        <p14:creationId xmlns:p14="http://schemas.microsoft.com/office/powerpoint/2010/main" val="3767700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CF78A4-192B-46C4-BC14-E647979DD71D}"/>
              </a:ext>
            </a:extLst>
          </p:cNvPr>
          <p:cNvSpPr>
            <a:spLocks noGrp="1"/>
          </p:cNvSpPr>
          <p:nvPr>
            <p:ph type="title"/>
          </p:nvPr>
        </p:nvSpPr>
        <p:spPr/>
        <p:txBody>
          <a:bodyPr/>
          <a:lstStyle/>
          <a:p>
            <a:r>
              <a:rPr lang="en-US" dirty="0"/>
              <a:t>Standard Operating Procedure</a:t>
            </a:r>
            <a:br>
              <a:rPr lang="en-US" dirty="0"/>
            </a:br>
            <a:r>
              <a:rPr lang="en-US" sz="3200" dirty="0"/>
              <a:t>Chronology (cont.)</a:t>
            </a:r>
            <a:endParaRPr lang="en-MY" dirty="0"/>
          </a:p>
        </p:txBody>
      </p:sp>
      <p:sp>
        <p:nvSpPr>
          <p:cNvPr id="6" name="Content Placeholder 2">
            <a:extLst>
              <a:ext uri="{FF2B5EF4-FFF2-40B4-BE49-F238E27FC236}">
                <a16:creationId xmlns:a16="http://schemas.microsoft.com/office/drawing/2014/main" id="{E3790154-C371-4769-B30A-1187675B40A2}"/>
              </a:ext>
            </a:extLst>
          </p:cNvPr>
          <p:cNvSpPr>
            <a:spLocks noGrp="1"/>
          </p:cNvSpPr>
          <p:nvPr>
            <p:ph idx="1"/>
          </p:nvPr>
        </p:nvSpPr>
        <p:spPr>
          <a:xfrm>
            <a:off x="838200" y="1825625"/>
            <a:ext cx="10515600" cy="4351338"/>
          </a:xfrm>
        </p:spPr>
        <p:txBody>
          <a:bodyPr>
            <a:normAutofit/>
          </a:bodyPr>
          <a:lstStyle/>
          <a:p>
            <a:r>
              <a:rPr lang="en-MY" sz="1600" dirty="0"/>
              <a:t>2 Nov 2018	-  A copy of comprehensive SOPs submitted to </a:t>
            </a:r>
            <a:r>
              <a:rPr lang="en-MY" sz="1600" dirty="0" err="1"/>
              <a:t>Ketua</a:t>
            </a:r>
            <a:r>
              <a:rPr lang="en-MY" sz="1600" dirty="0"/>
              <a:t> Unit Audit </a:t>
            </a:r>
            <a:r>
              <a:rPr lang="en-MY" sz="1600" dirty="0" err="1"/>
              <a:t>Dalaman</a:t>
            </a:r>
            <a:r>
              <a:rPr lang="en-MY" sz="1600" dirty="0"/>
              <a:t> Negeri Pulau Pinang for 			  acknowledge &amp; review.</a:t>
            </a:r>
          </a:p>
          <a:p>
            <a:r>
              <a:rPr lang="en-MY" sz="1600" dirty="0"/>
              <a:t>19 Dec 2018	- Feedback received from </a:t>
            </a:r>
            <a:r>
              <a:rPr lang="en-MY" sz="1600" dirty="0" err="1"/>
              <a:t>Ketua</a:t>
            </a:r>
            <a:r>
              <a:rPr lang="en-MY" sz="1600" dirty="0"/>
              <a:t> Unit Audit </a:t>
            </a:r>
            <a:r>
              <a:rPr lang="en-MY" sz="1600" dirty="0" err="1"/>
              <a:t>Dalaman</a:t>
            </a:r>
            <a:r>
              <a:rPr lang="en-MY" sz="1600" dirty="0"/>
              <a:t>. Amendment and additional SOPs on Finance, 			  Human Resources &amp; Administration to be prepared and update.</a:t>
            </a:r>
          </a:p>
          <a:p>
            <a:r>
              <a:rPr lang="en-MY" sz="1600" dirty="0"/>
              <a:t>5 April 2019	- A revised copy of SOPs to be submitted to </a:t>
            </a:r>
            <a:r>
              <a:rPr lang="en-MY" sz="1600" dirty="0" err="1"/>
              <a:t>Ketua</a:t>
            </a:r>
            <a:r>
              <a:rPr lang="en-MY" sz="1600" dirty="0"/>
              <a:t> Unit Audit </a:t>
            </a:r>
            <a:r>
              <a:rPr lang="en-MY" sz="1600" dirty="0" err="1"/>
              <a:t>Dalaman</a:t>
            </a:r>
            <a:r>
              <a:rPr lang="en-MY" sz="1600" dirty="0"/>
              <a:t>.</a:t>
            </a:r>
          </a:p>
          <a:p>
            <a:pPr marL="0" indent="0">
              <a:buNone/>
            </a:pPr>
            <a:endParaRPr lang="en-MY" sz="1600" dirty="0"/>
          </a:p>
          <a:p>
            <a:endParaRPr lang="en-MY" sz="1600" dirty="0"/>
          </a:p>
          <a:p>
            <a:endParaRPr lang="en-MY" sz="1600" dirty="0"/>
          </a:p>
          <a:p>
            <a:endParaRPr lang="en-MY" sz="1600" dirty="0"/>
          </a:p>
          <a:p>
            <a:endParaRPr lang="en-MY" sz="1600" dirty="0"/>
          </a:p>
        </p:txBody>
      </p:sp>
    </p:spTree>
    <p:extLst>
      <p:ext uri="{BB962C8B-B14F-4D97-AF65-F5344CB8AC3E}">
        <p14:creationId xmlns:p14="http://schemas.microsoft.com/office/powerpoint/2010/main" val="2139783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18</Words>
  <Application>Microsoft Office PowerPoint</Application>
  <PresentationFormat>Widescreen</PresentationFormat>
  <Paragraphs>28</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Standard Operating Procedure Chronology </vt:lpstr>
      <vt:lpstr>Standard Operating Procedure Chronology (cont.)</vt:lpstr>
      <vt:lpstr>Standard Operating Procedure Chronology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Timeline of SOP Approval</dc:title>
  <dc:creator>MICHELLE</dc:creator>
  <cp:lastModifiedBy>MICHELLE</cp:lastModifiedBy>
  <cp:revision>8</cp:revision>
  <dcterms:created xsi:type="dcterms:W3CDTF">2019-04-03T01:59:54Z</dcterms:created>
  <dcterms:modified xsi:type="dcterms:W3CDTF">2019-04-03T03:03:36Z</dcterms:modified>
</cp:coreProperties>
</file>