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90" y="1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8" d="100"/>
          <a:sy n="18" d="100"/>
        </p:scale>
        <p:origin x="35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MY" sz="2400" b="1">
                <a:solidFill>
                  <a:schemeClr val="tx1"/>
                </a:solidFill>
              </a:rPr>
              <a:t>Penang</a:t>
            </a:r>
            <a:r>
              <a:rPr lang="en-MY" sz="2400" b="1" baseline="0">
                <a:solidFill>
                  <a:schemeClr val="tx1"/>
                </a:solidFill>
              </a:rPr>
              <a:t> Global Tourism Sdn Bhd</a:t>
            </a:r>
            <a:br>
              <a:rPr lang="en-MY" sz="2400" b="1" baseline="0">
                <a:solidFill>
                  <a:schemeClr val="tx1"/>
                </a:solidFill>
              </a:rPr>
            </a:br>
            <a:r>
              <a:rPr lang="en-MY" sz="2400" b="1" baseline="0">
                <a:solidFill>
                  <a:schemeClr val="tx1"/>
                </a:solidFill>
              </a:rPr>
              <a:t>Proposed Budget for 2017</a:t>
            </a:r>
            <a:endParaRPr lang="en-MY" sz="24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988031728289388"/>
          <c:y val="2.21879378514184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915871755794623"/>
          <c:y val="0.25744721087834133"/>
          <c:w val="0.48034551660372671"/>
          <c:h val="0.7413316791918707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DB-4511-8E23-F3C3985D5C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DB-4511-8E23-F3C3985D5C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DB-4511-8E23-F3C3985D5C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ADB-4511-8E23-F3C3985D5C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ADB-4511-8E23-F3C3985D5C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ADB-4511-8E23-F3C3985D5C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ADB-4511-8E23-F3C3985D5C4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ADB-4511-8E23-F3C3985D5C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Communications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Sheet3!$B$2:$B$9</c:f>
              <c:numCache>
                <c:formatCode>"RM"#,##0_);\("RM"#,##0\)</c:formatCode>
                <c:ptCount val="8"/>
                <c:pt idx="0">
                  <c:v>2103779.0999999996</c:v>
                </c:pt>
                <c:pt idx="1">
                  <c:v>77000</c:v>
                </c:pt>
                <c:pt idx="2">
                  <c:v>2774000</c:v>
                </c:pt>
                <c:pt idx="3">
                  <c:v>3676236</c:v>
                </c:pt>
                <c:pt idx="4">
                  <c:v>1994000</c:v>
                </c:pt>
                <c:pt idx="5">
                  <c:v>888300</c:v>
                </c:pt>
                <c:pt idx="6">
                  <c:v>270000</c:v>
                </c:pt>
                <c:pt idx="7">
                  <c:v>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ADB-4511-8E23-F3C3985D5C4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555DF-C084-4ED1-AA35-3D7EF347FE41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A9A13-4C77-4839-BF97-9F0389DAC7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3880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A9A13-4C77-4839-BF97-9F0389DAC758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673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5026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2085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542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1028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19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385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8297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0600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848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3781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583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6470E-42B1-4C79-9464-4BD0030E66ED}" type="datetimeFigureOut">
              <a:rPr lang="en-MY" smtClean="0"/>
              <a:t>17/11/2016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8469F-8ECC-4795-9D29-26EFA66FCA2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330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484126"/>
              </p:ext>
            </p:extLst>
          </p:nvPr>
        </p:nvGraphicFramePr>
        <p:xfrm>
          <a:off x="1659989" y="1055077"/>
          <a:ext cx="8834509" cy="5349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243">
                  <a:extLst>
                    <a:ext uri="{9D8B030D-6E8A-4147-A177-3AD203B41FA5}">
                      <a16:colId xmlns:a16="http://schemas.microsoft.com/office/drawing/2014/main" val="2744637720"/>
                    </a:ext>
                  </a:extLst>
                </a:gridCol>
                <a:gridCol w="1669058">
                  <a:extLst>
                    <a:ext uri="{9D8B030D-6E8A-4147-A177-3AD203B41FA5}">
                      <a16:colId xmlns:a16="http://schemas.microsoft.com/office/drawing/2014/main" val="3223489246"/>
                    </a:ext>
                  </a:extLst>
                </a:gridCol>
                <a:gridCol w="1265678">
                  <a:extLst>
                    <a:ext uri="{9D8B030D-6E8A-4147-A177-3AD203B41FA5}">
                      <a16:colId xmlns:a16="http://schemas.microsoft.com/office/drawing/2014/main" val="3019094144"/>
                    </a:ext>
                  </a:extLst>
                </a:gridCol>
                <a:gridCol w="1587001">
                  <a:extLst>
                    <a:ext uri="{9D8B030D-6E8A-4147-A177-3AD203B41FA5}">
                      <a16:colId xmlns:a16="http://schemas.microsoft.com/office/drawing/2014/main" val="1659383419"/>
                    </a:ext>
                  </a:extLst>
                </a:gridCol>
                <a:gridCol w="1772529">
                  <a:extLst>
                    <a:ext uri="{9D8B030D-6E8A-4147-A177-3AD203B41FA5}">
                      <a16:colId xmlns:a16="http://schemas.microsoft.com/office/drawing/2014/main" val="4032582582"/>
                    </a:ext>
                  </a:extLst>
                </a:gridCol>
              </a:tblGrid>
              <a:tr h="1061202">
                <a:tc>
                  <a:txBody>
                    <a:bodyPr/>
                    <a:lstStyle/>
                    <a:p>
                      <a:pPr algn="ctr"/>
                      <a:endParaRPr lang="en-MY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Proposed Budget </a:t>
                      </a:r>
                      <a:br>
                        <a:rPr lang="en-US" sz="1600" b="0" dirty="0"/>
                      </a:br>
                      <a:r>
                        <a:rPr lang="en-US" sz="1600" b="0" dirty="0"/>
                        <a:t>2017</a:t>
                      </a:r>
                      <a:endParaRPr lang="en-US" sz="1600" b="0" baseline="0" dirty="0"/>
                    </a:p>
                    <a:p>
                      <a:pPr algn="ctr"/>
                      <a:r>
                        <a:rPr lang="en-US" sz="1600" b="0" baseline="0" dirty="0"/>
                        <a:t>(RM)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% </a:t>
                      </a:r>
                    </a:p>
                    <a:p>
                      <a:pPr algn="ctr"/>
                      <a:r>
                        <a:rPr lang="en-US" sz="1600" b="0" dirty="0"/>
                        <a:t>Percentage</a:t>
                      </a:r>
                      <a:endParaRPr lang="en-MY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Budget </a:t>
                      </a:r>
                      <a:br>
                        <a:rPr lang="en-US" sz="1600" b="0" dirty="0"/>
                      </a:br>
                      <a:r>
                        <a:rPr lang="en-US" sz="1600" b="0" dirty="0"/>
                        <a:t>2016</a:t>
                      </a:r>
                      <a:br>
                        <a:rPr lang="en-US" sz="1600" b="0" dirty="0"/>
                      </a:br>
                      <a:r>
                        <a:rPr lang="en-US" sz="1600" b="0" dirty="0"/>
                        <a:t>(RM)</a:t>
                      </a:r>
                      <a:endParaRPr lang="en-MY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Actual</a:t>
                      </a:r>
                      <a:r>
                        <a:rPr lang="en-US" sz="1600" b="0" baseline="0" dirty="0"/>
                        <a:t> Expenditure till Oct’16</a:t>
                      </a:r>
                    </a:p>
                    <a:p>
                      <a:pPr algn="ctr"/>
                      <a:r>
                        <a:rPr lang="en-US" sz="1600" b="0" baseline="0" dirty="0"/>
                        <a:t>(RM)</a:t>
                      </a:r>
                      <a:endParaRPr lang="en-MY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175987"/>
                  </a:ext>
                </a:extLst>
              </a:tr>
              <a:tr h="614786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 Expenditure (OPEX)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2,103,779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18%</a:t>
                      </a:r>
                      <a:endParaRPr lang="en-MY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2,173,350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1,323,167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873619"/>
                  </a:ext>
                </a:extLst>
              </a:tr>
              <a:tr h="614786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 Expenditure (CAPEX)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77,000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1%</a:t>
                      </a:r>
                      <a:endParaRPr lang="en-MY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77,000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4,471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5778384"/>
                  </a:ext>
                </a:extLst>
              </a:tr>
              <a:tr h="409856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Marketing/Promotion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2,774,000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23%</a:t>
                      </a:r>
                      <a:endParaRPr lang="en-MY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2,793,500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852,681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970701"/>
                  </a:ext>
                </a:extLst>
              </a:tr>
              <a:tr h="374583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3,676,236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31%</a:t>
                      </a:r>
                      <a:endParaRPr lang="en-MY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2,930,150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1,548,711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9932106"/>
                  </a:ext>
                </a:extLst>
              </a:tr>
              <a:tr h="374583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1,994,000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17%</a:t>
                      </a:r>
                      <a:endParaRPr lang="en-MY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2,096,000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1,841,810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7650122"/>
                  </a:ext>
                </a:extLst>
              </a:tr>
              <a:tr h="374583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Tourism Services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888,300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7%</a:t>
                      </a:r>
                      <a:endParaRPr lang="en-MY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960,000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517,025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9601916"/>
                  </a:ext>
                </a:extLst>
              </a:tr>
              <a:tr h="614786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Education Tourism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270,000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2%</a:t>
                      </a:r>
                      <a:endParaRPr lang="en-MY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270,000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59,583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7664162"/>
                  </a:ext>
                </a:extLst>
              </a:tr>
              <a:tr h="500740">
                <a:tc>
                  <a:txBody>
                    <a:bodyPr/>
                    <a:lstStyle/>
                    <a:p>
                      <a:pPr algn="l" fontAlgn="b"/>
                      <a:r>
                        <a:rPr lang="en-MY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Penang Centre of Medical Tourism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200,000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2%</a:t>
                      </a:r>
                      <a:endParaRPr lang="en-MY" sz="16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200,000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0" dirty="0"/>
                        <a:t> (1,155)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7567900"/>
                  </a:ext>
                </a:extLst>
              </a:tr>
              <a:tr h="4098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1" dirty="0"/>
                        <a:t> 11,983,315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100%</a:t>
                      </a:r>
                      <a:endParaRPr lang="en-MY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1" dirty="0"/>
                        <a:t> 11,500,000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MY" sz="1600" b="1" dirty="0"/>
                        <a:t> 6,146,294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429550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59989" y="224080"/>
            <a:ext cx="5824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Penang Global Tourism Sdn Bhd</a:t>
            </a:r>
            <a:br>
              <a:rPr lang="en-US" sz="2400" dirty="0"/>
            </a:br>
            <a:r>
              <a:rPr lang="en-US" sz="2400" dirty="0"/>
              <a:t>2017 Budget Overview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2013205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554FF99-B54E-4AB8-9676-0117D1B6BE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56471"/>
              </p:ext>
            </p:extLst>
          </p:nvPr>
        </p:nvGraphicFramePr>
        <p:xfrm>
          <a:off x="1529786" y="259812"/>
          <a:ext cx="9724368" cy="633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064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123</Words>
  <Application>Microsoft Office PowerPoint</Application>
  <PresentationFormat>Widescreen</PresentationFormat>
  <Paragraphs>55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</dc:creator>
  <cp:lastModifiedBy>MICHELLE</cp:lastModifiedBy>
  <cp:revision>5</cp:revision>
  <dcterms:created xsi:type="dcterms:W3CDTF">2016-11-17T06:37:14Z</dcterms:created>
  <dcterms:modified xsi:type="dcterms:W3CDTF">2016-11-17T07:15:51Z</dcterms:modified>
</cp:coreProperties>
</file>