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05613" cy="99393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MY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8258554486244775"/>
          <c:y val="0.1170106781694857"/>
          <c:w val="0.79729779901331321"/>
          <c:h val="0.81689261830572713"/>
        </c:manualLayout>
      </c:layout>
      <c:pieChart>
        <c:varyColors val="1"/>
        <c:ser>
          <c:idx val="0"/>
          <c:order val="0"/>
          <c:tx>
            <c:strRef>
              <c:f>Sheet2!$B$91</c:f>
              <c:strCache>
                <c:ptCount val="1"/>
                <c:pt idx="0">
                  <c:v>Budget 2015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Pt>
            <c:idx val="3"/>
            <c:bubble3D val="0"/>
          </c:dPt>
          <c:dPt>
            <c:idx val="4"/>
            <c:bubble3D val="0"/>
          </c:dPt>
          <c:dPt>
            <c:idx val="5"/>
            <c:bubble3D val="0"/>
            <c:explosion val="3"/>
            <c:spPr>
              <a:solidFill>
                <a:schemeClr val="accent5"/>
              </a:solidFill>
              <a:ln w="25400" cap="rnd">
                <a:noFill/>
                <a:prstDash val="sysDash"/>
              </a:ln>
            </c:spPr>
          </c:dPt>
          <c:dPt>
            <c:idx val="6"/>
            <c:bubble3D val="0"/>
          </c:dPt>
          <c:dPt>
            <c:idx val="7"/>
            <c:bubble3D val="0"/>
          </c:dPt>
          <c:dLbls>
            <c:dLbl>
              <c:idx val="1"/>
              <c:layout>
                <c:manualLayout>
                  <c:x val="8.9451093735806245E-3"/>
                  <c:y val="-7.6564700153315443E-2"/>
                </c:manualLayout>
              </c:layout>
              <c:tx>
                <c:rich>
                  <a:bodyPr/>
                  <a:lstStyle/>
                  <a:p>
                    <a:r>
                      <a:rPr lang="en-MY" sz="1000" b="1"/>
                      <a:t>CAPEX
RM42,300 
0.4%</a:t>
                    </a:r>
                    <a:endParaRPr lang="en-MY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000" b="1"/>
                      <a:t>Marketing</a:t>
                    </a:r>
                    <a:r>
                      <a:rPr lang="en-US" sz="1000" b="1" smtClean="0"/>
                      <a:t>/</a:t>
                    </a:r>
                  </a:p>
                  <a:p>
                    <a:r>
                      <a:rPr lang="en-US" sz="1000" b="1" smtClean="0"/>
                      <a:t>Promotion</a:t>
                    </a:r>
                    <a:r>
                      <a:rPr lang="en-US" sz="1000" b="1"/>
                      <a:t>
RM1,646,000 
16%</a:t>
                    </a:r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</c:dLbl>
            <c:dLbl>
              <c:idx val="4"/>
              <c:layout>
                <c:manualLayout>
                  <c:x val="7.7128960335509145E-2"/>
                  <c:y val="0.16658340267781038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</c:dLbl>
            <c:dLbl>
              <c:idx val="5"/>
              <c:layout>
                <c:manualLayout>
                  <c:x val="2.4987698592243727E-3"/>
                  <c:y val="8.0353545476816671E-3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</c:dLbl>
            <c:txPr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</c:dLbls>
          <c:cat>
            <c:strRef>
              <c:f>Sheet2!$A$92:$A$99</c:f>
              <c:strCache>
                <c:ptCount val="8"/>
                <c:pt idx="0">
                  <c:v>OPEX</c:v>
                </c:pt>
                <c:pt idx="1">
                  <c:v>CAPEX</c:v>
                </c:pt>
                <c:pt idx="2">
                  <c:v>Marketing/Promotion</c:v>
                </c:pt>
                <c:pt idx="3">
                  <c:v>Comms</c:v>
                </c:pt>
                <c:pt idx="4">
                  <c:v>Events</c:v>
                </c:pt>
                <c:pt idx="5">
                  <c:v>Visit Penang Year
- Hot Air Balloon (RM600,000)
 - Pop Rock Festival (RM500,000)
 - Production cost for VPY (RM800,000)</c:v>
                </c:pt>
                <c:pt idx="6">
                  <c:v>Tourism Services</c:v>
                </c:pt>
                <c:pt idx="7">
                  <c:v>PCET</c:v>
                </c:pt>
              </c:strCache>
            </c:strRef>
          </c:cat>
          <c:val>
            <c:numRef>
              <c:f>Sheet2!$B$92:$B$99</c:f>
              <c:numCache>
                <c:formatCode>"RM"#,##0_);\("RM"#,##0\)</c:formatCode>
                <c:ptCount val="8"/>
                <c:pt idx="0">
                  <c:v>1995337.0872000002</c:v>
                </c:pt>
                <c:pt idx="1">
                  <c:v>42300</c:v>
                </c:pt>
                <c:pt idx="2">
                  <c:v>1646000</c:v>
                </c:pt>
                <c:pt idx="3">
                  <c:v>3225660</c:v>
                </c:pt>
                <c:pt idx="4">
                  <c:v>390000</c:v>
                </c:pt>
                <c:pt idx="5">
                  <c:v>1900000</c:v>
                </c:pt>
                <c:pt idx="6">
                  <c:v>635000</c:v>
                </c:pt>
                <c:pt idx="7">
                  <c:v>270000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0.28277</cdr:x>
      <cdr:y>0.43513</cdr:y>
    </cdr:from>
    <cdr:to>
      <cdr:x>0.33896</cdr:x>
      <cdr:y>0.70422</cdr:y>
    </cdr:to>
    <cdr:sp macro="" textlink="">
      <cdr:nvSpPr>
        <cdr:cNvPr id="2" name="Left Brace 1"/>
        <cdr:cNvSpPr/>
      </cdr:nvSpPr>
      <cdr:spPr>
        <a:xfrm xmlns:a="http://schemas.openxmlformats.org/drawingml/2006/main" rot="21029357">
          <a:off x="2042044" y="1969369"/>
          <a:ext cx="405775" cy="1217891"/>
        </a:xfrm>
        <a:prstGeom xmlns:a="http://schemas.openxmlformats.org/drawingml/2006/main" prst="leftBrace">
          <a:avLst>
            <a:gd name="adj1" fmla="val 65556"/>
            <a:gd name="adj2" fmla="val 44187"/>
          </a:avLst>
        </a:prstGeom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MY"/>
        </a:p>
      </cdr:txBody>
    </cdr:sp>
  </cdr:relSizeAnchor>
  <cdr:relSizeAnchor xmlns:cdr="http://schemas.openxmlformats.org/drawingml/2006/chartDrawing">
    <cdr:from>
      <cdr:x>0.12963</cdr:x>
      <cdr:y>0.52503</cdr:y>
    </cdr:from>
    <cdr:to>
      <cdr:x>0.28917</cdr:x>
      <cdr:y>0.61343</cdr:y>
    </cdr:to>
    <cdr:sp macro="" textlink="">
      <cdr:nvSpPr>
        <cdr:cNvPr id="3" name="TextBox 23"/>
        <cdr:cNvSpPr txBox="1"/>
      </cdr:nvSpPr>
      <cdr:spPr>
        <a:xfrm xmlns:a="http://schemas.openxmlformats.org/drawingml/2006/main">
          <a:off x="936104" y="2376264"/>
          <a:ext cx="1152128" cy="4001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000" dirty="0" smtClean="0"/>
            <a:t>RM2,290,000</a:t>
          </a:r>
          <a:br>
            <a:rPr lang="en-US" sz="1000" dirty="0" smtClean="0"/>
          </a:br>
          <a:r>
            <a:rPr lang="en-US" sz="1000" dirty="0" smtClean="0"/>
            <a:t>23%</a:t>
          </a:r>
          <a:endParaRPr lang="en-MY" sz="10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DBD0-A186-4A37-AFE9-01788C5D8BB4}" type="datetimeFigureOut">
              <a:rPr lang="en-MY" smtClean="0"/>
              <a:t>20/4/2015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BFDB-C6B5-4F41-8E5B-2A92E654E16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602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DBD0-A186-4A37-AFE9-01788C5D8BB4}" type="datetimeFigureOut">
              <a:rPr lang="en-MY" smtClean="0"/>
              <a:t>20/4/2015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BFDB-C6B5-4F41-8E5B-2A92E654E16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82760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DBD0-A186-4A37-AFE9-01788C5D8BB4}" type="datetimeFigureOut">
              <a:rPr lang="en-MY" smtClean="0"/>
              <a:t>20/4/2015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BFDB-C6B5-4F41-8E5B-2A92E654E16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23722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DBD0-A186-4A37-AFE9-01788C5D8BB4}" type="datetimeFigureOut">
              <a:rPr lang="en-MY" smtClean="0"/>
              <a:t>20/4/2015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BFDB-C6B5-4F41-8E5B-2A92E654E16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698132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DBD0-A186-4A37-AFE9-01788C5D8BB4}" type="datetimeFigureOut">
              <a:rPr lang="en-MY" smtClean="0"/>
              <a:t>20/4/2015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BFDB-C6B5-4F41-8E5B-2A92E654E16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6712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DBD0-A186-4A37-AFE9-01788C5D8BB4}" type="datetimeFigureOut">
              <a:rPr lang="en-MY" smtClean="0"/>
              <a:t>20/4/2015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BFDB-C6B5-4F41-8E5B-2A92E654E16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3789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DBD0-A186-4A37-AFE9-01788C5D8BB4}" type="datetimeFigureOut">
              <a:rPr lang="en-MY" smtClean="0"/>
              <a:t>20/4/2015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BFDB-C6B5-4F41-8E5B-2A92E654E16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72972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DBD0-A186-4A37-AFE9-01788C5D8BB4}" type="datetimeFigureOut">
              <a:rPr lang="en-MY" smtClean="0"/>
              <a:t>20/4/2015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BFDB-C6B5-4F41-8E5B-2A92E654E16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7198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DBD0-A186-4A37-AFE9-01788C5D8BB4}" type="datetimeFigureOut">
              <a:rPr lang="en-MY" smtClean="0"/>
              <a:t>20/4/2015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BFDB-C6B5-4F41-8E5B-2A92E654E16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52301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DBD0-A186-4A37-AFE9-01788C5D8BB4}" type="datetimeFigureOut">
              <a:rPr lang="en-MY" smtClean="0"/>
              <a:t>20/4/2015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BFDB-C6B5-4F41-8E5B-2A92E654E16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399571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DBD0-A186-4A37-AFE9-01788C5D8BB4}" type="datetimeFigureOut">
              <a:rPr lang="en-MY" smtClean="0"/>
              <a:t>20/4/2015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BFDB-C6B5-4F41-8E5B-2A92E654E16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837239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86DBD0-A186-4A37-AFE9-01788C5D8BB4}" type="datetimeFigureOut">
              <a:rPr lang="en-MY" smtClean="0"/>
              <a:t>20/4/2015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BABFDB-C6B5-4F41-8E5B-2A92E654E16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79692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PGT BUDGET FOR YEAR </a:t>
            </a:r>
            <a:r>
              <a:rPr lang="en-US" dirty="0" smtClean="0"/>
              <a:t>2015</a:t>
            </a:r>
            <a:endParaRPr lang="en-MY" dirty="0"/>
          </a:p>
        </p:txBody>
      </p:sp>
      <p:graphicFrame>
        <p:nvGraphicFramePr>
          <p:cNvPr id="13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0585216"/>
              </p:ext>
            </p:extLst>
          </p:nvPr>
        </p:nvGraphicFramePr>
        <p:xfrm>
          <a:off x="467544" y="1412776"/>
          <a:ext cx="7221488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6509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14</Words>
  <Application>Microsoft Office PowerPoint</Application>
  <PresentationFormat>On-screen Show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PGT BUDGET FOR YEAR 2015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2014 Budget</dc:title>
  <dc:creator>Michelle</dc:creator>
  <cp:lastModifiedBy>Michelle</cp:lastModifiedBy>
  <cp:revision>9</cp:revision>
  <cp:lastPrinted>2014-06-20T02:46:08Z</cp:lastPrinted>
  <dcterms:created xsi:type="dcterms:W3CDTF">2014-06-19T08:25:42Z</dcterms:created>
  <dcterms:modified xsi:type="dcterms:W3CDTF">2015-04-20T07:50:38Z</dcterms:modified>
</cp:coreProperties>
</file>