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93CF0E-EFFC-4D99-BE7D-9ACB4E0B29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0025E29-C4D0-408C-8A7E-8ED2D5B2BA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7B608B-8004-4800-AFF5-084E008421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A9374-F998-4365-AE59-A4CEBED2A50D}" type="datetimeFigureOut">
              <a:rPr lang="en-MY" smtClean="0"/>
              <a:t>27/2/2019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AAC025-27F1-41B4-A437-2BE2A2CE36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A2B543-93D8-42C5-8748-7C546F63B3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3465D-702B-45F0-8CBB-04362D61C3E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8728538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98C827-DB1C-4067-A78F-3E1FC9CDD5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8494C56-CDB3-4C35-B421-3B1D1CE4BC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193F2B-1B6F-40E3-85D2-B46CCFDDDE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A9374-F998-4365-AE59-A4CEBED2A50D}" type="datetimeFigureOut">
              <a:rPr lang="en-MY" smtClean="0"/>
              <a:t>27/2/2019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70F4F5-ABF0-4110-BB60-A459C9163E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08DBE8-3151-436B-BCEC-8E6C7D0F52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3465D-702B-45F0-8CBB-04362D61C3E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6383744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F57A73D-2DBD-4B88-9454-AACA630C772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6B83862-C265-4EDC-8B40-74D202A97D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996E50-9E7B-4265-B64B-5606CD2509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A9374-F998-4365-AE59-A4CEBED2A50D}" type="datetimeFigureOut">
              <a:rPr lang="en-MY" smtClean="0"/>
              <a:t>27/2/2019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BCB6AF-DFE6-4796-9DA8-92642D7DB1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9D118A-520B-4DBC-B752-A9C9C4B6D0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3465D-702B-45F0-8CBB-04362D61C3E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731920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5F7666-BDF2-45EA-A594-7DD7FC12A7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A8E0AB-BEA0-49FF-91FB-C925A8E3DF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BD0858-E362-4C5B-8683-6FFD887071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A9374-F998-4365-AE59-A4CEBED2A50D}" type="datetimeFigureOut">
              <a:rPr lang="en-MY" smtClean="0"/>
              <a:t>27/2/2019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C34AF8-FDFF-4271-B186-73052527DB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A7A67D-73E3-4D7C-A570-3A8183C7D6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3465D-702B-45F0-8CBB-04362D61C3E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91364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1D360D-6F99-49C9-A01E-CFD540FE92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332425-E7EA-4D30-B84B-218155C2DE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DC9B9E-02A3-4B96-866D-CE8A51DE27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A9374-F998-4365-AE59-A4CEBED2A50D}" type="datetimeFigureOut">
              <a:rPr lang="en-MY" smtClean="0"/>
              <a:t>27/2/2019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3F35E2-262D-487D-B0E5-0636A2A4C3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F291F7-40B8-44C4-90CF-E2F74BF60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3465D-702B-45F0-8CBB-04362D61C3E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2248622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CF5190-3C6C-4374-9F05-BA77436F69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C44C0C-11FC-432C-97E2-784EFD659C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34D3C69-D62F-46F5-87FF-B55B173EC5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C32DF3-00FA-4B5C-9591-2FA22BF3B2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A9374-F998-4365-AE59-A4CEBED2A50D}" type="datetimeFigureOut">
              <a:rPr lang="en-MY" smtClean="0"/>
              <a:t>27/2/2019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C1A086-D6D6-4742-8591-EA8C3F4E9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ABC472-4F5B-4EA8-923A-AFD569C89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3465D-702B-45F0-8CBB-04362D61C3E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293978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635E82-A458-458D-9927-4F0D5E8217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D2DF8B-37F4-4E45-A388-43D1273068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EBB34A7-3D5E-4290-AB95-EC32585CB7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680D149-D647-4046-971A-4B5F6E18CE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76C57BF-2D3E-4752-9ED5-58178BDF0D4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1CDDD03-6CAF-4ECE-9FC1-14B98C8872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A9374-F998-4365-AE59-A4CEBED2A50D}" type="datetimeFigureOut">
              <a:rPr lang="en-MY" smtClean="0"/>
              <a:t>27/2/2019</a:t>
            </a:fld>
            <a:endParaRPr lang="en-MY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90A08A3-39F9-4D69-BDAB-55F9228083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C1B77BF-AC6E-4922-ABE6-CD74B1F8C9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3465D-702B-45F0-8CBB-04362D61C3E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3100188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A683BC-9538-4325-8C4B-EB4298E835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7C65366-A587-4218-B876-F5A16550DF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A9374-F998-4365-AE59-A4CEBED2A50D}" type="datetimeFigureOut">
              <a:rPr lang="en-MY" smtClean="0"/>
              <a:t>27/2/2019</a:t>
            </a:fld>
            <a:endParaRPr lang="en-MY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5743DAE-3629-4186-AEEA-747116139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C57A3B3-5674-498E-8D80-117B3D4753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3465D-702B-45F0-8CBB-04362D61C3E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9457135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26967EB-59AC-48E2-85C2-41D44BCA46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A9374-F998-4365-AE59-A4CEBED2A50D}" type="datetimeFigureOut">
              <a:rPr lang="en-MY" smtClean="0"/>
              <a:t>27/2/2019</a:t>
            </a:fld>
            <a:endParaRPr lang="en-MY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53DD8DC-562B-49E2-B184-A7BED86909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F88ED6-7D66-4385-A923-79E0AC0643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3465D-702B-45F0-8CBB-04362D61C3E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0904857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2018D-176B-4CFA-9EA0-3B6995A137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504FD4-8BDF-4D42-8973-C74E1232DD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98926B-8611-4474-A72A-3CDAE58F3D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6C0F65-49E8-4CA1-BB28-A91A55F29B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A9374-F998-4365-AE59-A4CEBED2A50D}" type="datetimeFigureOut">
              <a:rPr lang="en-MY" smtClean="0"/>
              <a:t>27/2/2019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8A039A-E1E1-4105-8168-F62E8168D8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B0A8685-BF38-405F-A312-8BE3CCEFCE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3465D-702B-45F0-8CBB-04362D61C3E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93511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4A038-8684-459B-ABC0-CF26FF0855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81EA246-1306-48F9-BC4A-B95811ECF0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M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044D15-8789-4743-8307-A21DDCEED0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13A24A-8384-49E1-BC72-7AB98E5618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A9374-F998-4365-AE59-A4CEBED2A50D}" type="datetimeFigureOut">
              <a:rPr lang="en-MY" smtClean="0"/>
              <a:t>27/2/2019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FCC190-E246-4E7B-99FF-DF328EFCE4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49F9E9-1F07-410E-B4B0-6692F0CF4B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3465D-702B-45F0-8CBB-04362D61C3E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0586624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8A20F03-D0EA-4C46-9BDE-19647D0251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680A25-0083-4408-9B16-3821F7B1B2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8A6C14-DD47-4F9F-9D54-93EBF3A2B6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8A9374-F998-4365-AE59-A4CEBED2A50D}" type="datetimeFigureOut">
              <a:rPr lang="en-MY" smtClean="0"/>
              <a:t>27/2/2019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B6B8B9-2596-4930-99B2-74C7737C88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449079-825B-4E1F-8DB7-8651A40FC0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13465D-702B-45F0-8CBB-04362D61C3E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0256354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F15829FD-66DC-4D79-A53D-CFCF35B1E1B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07731705"/>
              </p:ext>
            </p:extLst>
          </p:nvPr>
        </p:nvGraphicFramePr>
        <p:xfrm>
          <a:off x="838198" y="675862"/>
          <a:ext cx="10515604" cy="4670377"/>
        </p:xfrm>
        <a:graphic>
          <a:graphicData uri="http://schemas.openxmlformats.org/drawingml/2006/table">
            <a:tbl>
              <a:tblPr/>
              <a:tblGrid>
                <a:gridCol w="2898912">
                  <a:extLst>
                    <a:ext uri="{9D8B030D-6E8A-4147-A177-3AD203B41FA5}">
                      <a16:colId xmlns:a16="http://schemas.microsoft.com/office/drawing/2014/main" val="1298748272"/>
                    </a:ext>
                  </a:extLst>
                </a:gridCol>
                <a:gridCol w="1424167">
                  <a:extLst>
                    <a:ext uri="{9D8B030D-6E8A-4147-A177-3AD203B41FA5}">
                      <a16:colId xmlns:a16="http://schemas.microsoft.com/office/drawing/2014/main" val="2643475193"/>
                    </a:ext>
                  </a:extLst>
                </a:gridCol>
                <a:gridCol w="1238505">
                  <a:extLst>
                    <a:ext uri="{9D8B030D-6E8A-4147-A177-3AD203B41FA5}">
                      <a16:colId xmlns:a16="http://schemas.microsoft.com/office/drawing/2014/main" val="2201865232"/>
                    </a:ext>
                  </a:extLst>
                </a:gridCol>
                <a:gridCol w="1238505">
                  <a:extLst>
                    <a:ext uri="{9D8B030D-6E8A-4147-A177-3AD203B41FA5}">
                      <a16:colId xmlns:a16="http://schemas.microsoft.com/office/drawing/2014/main" val="2083732086"/>
                    </a:ext>
                  </a:extLst>
                </a:gridCol>
                <a:gridCol w="1238505">
                  <a:extLst>
                    <a:ext uri="{9D8B030D-6E8A-4147-A177-3AD203B41FA5}">
                      <a16:colId xmlns:a16="http://schemas.microsoft.com/office/drawing/2014/main" val="2615416967"/>
                    </a:ext>
                  </a:extLst>
                </a:gridCol>
                <a:gridCol w="1238505">
                  <a:extLst>
                    <a:ext uri="{9D8B030D-6E8A-4147-A177-3AD203B41FA5}">
                      <a16:colId xmlns:a16="http://schemas.microsoft.com/office/drawing/2014/main" val="405497555"/>
                    </a:ext>
                  </a:extLst>
                </a:gridCol>
                <a:gridCol w="1238505">
                  <a:extLst>
                    <a:ext uri="{9D8B030D-6E8A-4147-A177-3AD203B41FA5}">
                      <a16:colId xmlns:a16="http://schemas.microsoft.com/office/drawing/2014/main" val="576646156"/>
                    </a:ext>
                  </a:extLst>
                </a:gridCol>
              </a:tblGrid>
              <a:tr h="390876">
                <a:tc>
                  <a:txBody>
                    <a:bodyPr/>
                    <a:lstStyle/>
                    <a:p>
                      <a:pPr algn="l" fontAlgn="b"/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6">
                  <a:txBody>
                    <a:bodyPr/>
                    <a:lstStyle/>
                    <a:p>
                      <a:pPr algn="ctr" fontAlgn="b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MY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Budget Proposed for Year 2014 - 2019 (RM) </a:t>
                      </a:r>
                    </a:p>
                    <a:p>
                      <a:pPr algn="ctr" fontAlgn="b"/>
                      <a:endParaRPr lang="en-MY" sz="2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2851464"/>
                  </a:ext>
                </a:extLst>
              </a:tr>
              <a:tr h="390876">
                <a:tc>
                  <a:txBody>
                    <a:bodyPr/>
                    <a:lstStyle/>
                    <a:p>
                      <a:pPr algn="l" fontAlgn="b"/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2014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2015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2016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2017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2018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2019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3961027"/>
                  </a:ext>
                </a:extLst>
              </a:tr>
              <a:tr h="390876">
                <a:tc>
                  <a:txBody>
                    <a:bodyPr/>
                    <a:lstStyle/>
                    <a:p>
                      <a:pPr algn="l" fontAlgn="b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Operating Expenditure (OPEX)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1,648,480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1,995,337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2,173,350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2,103,779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2,246,107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2,310,714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463116"/>
                  </a:ext>
                </a:extLst>
              </a:tr>
              <a:tr h="390876">
                <a:tc>
                  <a:txBody>
                    <a:bodyPr/>
                    <a:lstStyle/>
                    <a:p>
                      <a:pPr algn="l" fontAlgn="b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Capital Expenditure (CAPEX)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19,100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42,300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77,000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77,000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96,500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106,000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8008593"/>
                  </a:ext>
                </a:extLst>
              </a:tr>
              <a:tr h="390876">
                <a:tc>
                  <a:txBody>
                    <a:bodyPr/>
                    <a:lstStyle/>
                    <a:p>
                      <a:pPr algn="l" fontAlgn="b"/>
                      <a:r>
                        <a:rPr lang="en-MY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Marketing/Promotion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1,128,000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1,591,000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2,793,500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2,774,000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2,915,000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5,600,000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11769960"/>
                  </a:ext>
                </a:extLst>
              </a:tr>
              <a:tr h="390876">
                <a:tc>
                  <a:txBody>
                    <a:bodyPr/>
                    <a:lstStyle/>
                    <a:p>
                      <a:pPr algn="l" fontAlgn="b"/>
                      <a:r>
                        <a:rPr lang="en-MY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Communications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3,400,050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3,225,660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2,930,150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3,676,236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3,861,436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5,625,636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17188491"/>
                  </a:ext>
                </a:extLst>
              </a:tr>
              <a:tr h="390876">
                <a:tc>
                  <a:txBody>
                    <a:bodyPr/>
                    <a:lstStyle/>
                    <a:p>
                      <a:pPr algn="l" fontAlgn="b"/>
                      <a:r>
                        <a:rPr lang="en-MY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Events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559,000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2,290,000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2,096,000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1,994,000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2,084,000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265,000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8416025"/>
                  </a:ext>
                </a:extLst>
              </a:tr>
              <a:tr h="390876">
                <a:tc>
                  <a:txBody>
                    <a:bodyPr/>
                    <a:lstStyle/>
                    <a:p>
                      <a:pPr algn="l" fontAlgn="b"/>
                      <a:r>
                        <a:rPr lang="en-MY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Tourism Services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556,700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690,000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960,000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888,300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948,300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1,059,000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03698258"/>
                  </a:ext>
                </a:extLst>
              </a:tr>
              <a:tr h="390876">
                <a:tc>
                  <a:txBody>
                    <a:bodyPr/>
                    <a:lstStyle/>
                    <a:p>
                      <a:pPr algn="l" fontAlgn="b"/>
                      <a:r>
                        <a:rPr lang="en-MY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Study Penang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50,000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270,000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270,000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270,000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500,000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350,000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2268757"/>
                  </a:ext>
                </a:extLst>
              </a:tr>
              <a:tr h="390876">
                <a:tc>
                  <a:txBody>
                    <a:bodyPr/>
                    <a:lstStyle/>
                    <a:p>
                      <a:pPr algn="l" fontAlgn="b"/>
                      <a:r>
                        <a:rPr lang="en-MY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Penang Centre of Medical Tourism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     -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    -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200,000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150,000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190,000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330,000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6052040"/>
                  </a:ext>
                </a:extLst>
              </a:tr>
              <a:tr h="411448">
                <a:tc>
                  <a:txBody>
                    <a:bodyPr/>
                    <a:lstStyle/>
                    <a:p>
                      <a:pPr algn="l" fontAlgn="b"/>
                      <a:r>
                        <a:rPr lang="en-M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TOTAL PGT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7,361,330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10,104,297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11,500,000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11,933,315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12,841,343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15,646,350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45227167"/>
                  </a:ext>
                </a:extLst>
              </a:tr>
            </a:tbl>
          </a:graphicData>
        </a:graphic>
      </p:graphicFrame>
      <p:sp>
        <p:nvSpPr>
          <p:cNvPr id="6" name="Right Brace 5">
            <a:extLst>
              <a:ext uri="{FF2B5EF4-FFF2-40B4-BE49-F238E27FC236}">
                <a16:creationId xmlns:a16="http://schemas.microsoft.com/office/drawing/2014/main" id="{FBE8EF01-D879-4778-A13F-4E28EC6537D8}"/>
              </a:ext>
            </a:extLst>
          </p:cNvPr>
          <p:cNvSpPr/>
          <p:nvPr/>
        </p:nvSpPr>
        <p:spPr>
          <a:xfrm rot="5400000">
            <a:off x="4744728" y="5042377"/>
            <a:ext cx="224388" cy="1258957"/>
          </a:xfrm>
          <a:prstGeom prst="rightBrace">
            <a:avLst>
              <a:gd name="adj1" fmla="val 37222"/>
              <a:gd name="adj2" fmla="val 53093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9" name="Right Brace 8">
            <a:extLst>
              <a:ext uri="{FF2B5EF4-FFF2-40B4-BE49-F238E27FC236}">
                <a16:creationId xmlns:a16="http://schemas.microsoft.com/office/drawing/2014/main" id="{F052EDC5-7343-4403-BA3D-33F8C0E291E5}"/>
              </a:ext>
            </a:extLst>
          </p:cNvPr>
          <p:cNvSpPr/>
          <p:nvPr/>
        </p:nvSpPr>
        <p:spPr>
          <a:xfrm rot="5400000">
            <a:off x="6179503" y="5032211"/>
            <a:ext cx="204057" cy="1258957"/>
          </a:xfrm>
          <a:prstGeom prst="rightBrace">
            <a:avLst>
              <a:gd name="adj1" fmla="val 37222"/>
              <a:gd name="adj2" fmla="val 53093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0" name="Right Brace 9">
            <a:extLst>
              <a:ext uri="{FF2B5EF4-FFF2-40B4-BE49-F238E27FC236}">
                <a16:creationId xmlns:a16="http://schemas.microsoft.com/office/drawing/2014/main" id="{CB00AAEE-5DD4-4E18-B68B-D8BEA3C08BD6}"/>
              </a:ext>
            </a:extLst>
          </p:cNvPr>
          <p:cNvSpPr/>
          <p:nvPr/>
        </p:nvSpPr>
        <p:spPr>
          <a:xfrm rot="5400000">
            <a:off x="7604112" y="5042376"/>
            <a:ext cx="204057" cy="1258957"/>
          </a:xfrm>
          <a:prstGeom prst="rightBrace">
            <a:avLst>
              <a:gd name="adj1" fmla="val 37222"/>
              <a:gd name="adj2" fmla="val 53093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1" name="Right Brace 10">
            <a:extLst>
              <a:ext uri="{FF2B5EF4-FFF2-40B4-BE49-F238E27FC236}">
                <a16:creationId xmlns:a16="http://schemas.microsoft.com/office/drawing/2014/main" id="{E73418D6-7641-4A92-AC0E-F7B01551C6B1}"/>
              </a:ext>
            </a:extLst>
          </p:cNvPr>
          <p:cNvSpPr/>
          <p:nvPr/>
        </p:nvSpPr>
        <p:spPr>
          <a:xfrm rot="5400000">
            <a:off x="9028721" y="5032210"/>
            <a:ext cx="204057" cy="1258957"/>
          </a:xfrm>
          <a:prstGeom prst="rightBrace">
            <a:avLst>
              <a:gd name="adj1" fmla="val 37222"/>
              <a:gd name="adj2" fmla="val 53093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2" name="Right Brace 11">
            <a:extLst>
              <a:ext uri="{FF2B5EF4-FFF2-40B4-BE49-F238E27FC236}">
                <a16:creationId xmlns:a16="http://schemas.microsoft.com/office/drawing/2014/main" id="{FBE96BAE-57DD-45EA-9846-5842C74F7C21}"/>
              </a:ext>
            </a:extLst>
          </p:cNvPr>
          <p:cNvSpPr/>
          <p:nvPr/>
        </p:nvSpPr>
        <p:spPr>
          <a:xfrm rot="5400000">
            <a:off x="10453329" y="5033120"/>
            <a:ext cx="204057" cy="1258957"/>
          </a:xfrm>
          <a:prstGeom prst="rightBrace">
            <a:avLst>
              <a:gd name="adj1" fmla="val 37222"/>
              <a:gd name="adj2" fmla="val 53093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9766462-05B2-4835-8C36-5B08FA971CE4}"/>
              </a:ext>
            </a:extLst>
          </p:cNvPr>
          <p:cNvSpPr txBox="1"/>
          <p:nvPr/>
        </p:nvSpPr>
        <p:spPr>
          <a:xfrm>
            <a:off x="4638262" y="5812806"/>
            <a:ext cx="70899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37%                   14%                     4%                      8%                     22%   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42944875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7DC59FAD-CDAD-46FA-841D-485E76ABD8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2547260"/>
              </p:ext>
            </p:extLst>
          </p:nvPr>
        </p:nvGraphicFramePr>
        <p:xfrm>
          <a:off x="687855" y="558337"/>
          <a:ext cx="10483727" cy="5741326"/>
        </p:xfrm>
        <a:graphic>
          <a:graphicData uri="http://schemas.openxmlformats.org/drawingml/2006/table">
            <a:tbl>
              <a:tblPr/>
              <a:tblGrid>
                <a:gridCol w="4453570">
                  <a:extLst>
                    <a:ext uri="{9D8B030D-6E8A-4147-A177-3AD203B41FA5}">
                      <a16:colId xmlns:a16="http://schemas.microsoft.com/office/drawing/2014/main" val="3258419765"/>
                    </a:ext>
                  </a:extLst>
                </a:gridCol>
                <a:gridCol w="1415476">
                  <a:extLst>
                    <a:ext uri="{9D8B030D-6E8A-4147-A177-3AD203B41FA5}">
                      <a16:colId xmlns:a16="http://schemas.microsoft.com/office/drawing/2014/main" val="737153314"/>
                    </a:ext>
                  </a:extLst>
                </a:gridCol>
                <a:gridCol w="107408">
                  <a:extLst>
                    <a:ext uri="{9D8B030D-6E8A-4147-A177-3AD203B41FA5}">
                      <a16:colId xmlns:a16="http://schemas.microsoft.com/office/drawing/2014/main" val="2238622689"/>
                    </a:ext>
                  </a:extLst>
                </a:gridCol>
                <a:gridCol w="1415476">
                  <a:extLst>
                    <a:ext uri="{9D8B030D-6E8A-4147-A177-3AD203B41FA5}">
                      <a16:colId xmlns:a16="http://schemas.microsoft.com/office/drawing/2014/main" val="3128214813"/>
                    </a:ext>
                  </a:extLst>
                </a:gridCol>
                <a:gridCol w="138095">
                  <a:extLst>
                    <a:ext uri="{9D8B030D-6E8A-4147-A177-3AD203B41FA5}">
                      <a16:colId xmlns:a16="http://schemas.microsoft.com/office/drawing/2014/main" val="670797689"/>
                    </a:ext>
                  </a:extLst>
                </a:gridCol>
                <a:gridCol w="1411639">
                  <a:extLst>
                    <a:ext uri="{9D8B030D-6E8A-4147-A177-3AD203B41FA5}">
                      <a16:colId xmlns:a16="http://schemas.microsoft.com/office/drawing/2014/main" val="3998638216"/>
                    </a:ext>
                  </a:extLst>
                </a:gridCol>
                <a:gridCol w="126587">
                  <a:extLst>
                    <a:ext uri="{9D8B030D-6E8A-4147-A177-3AD203B41FA5}">
                      <a16:colId xmlns:a16="http://schemas.microsoft.com/office/drawing/2014/main" val="3469732884"/>
                    </a:ext>
                  </a:extLst>
                </a:gridCol>
                <a:gridCol w="1415476">
                  <a:extLst>
                    <a:ext uri="{9D8B030D-6E8A-4147-A177-3AD203B41FA5}">
                      <a16:colId xmlns:a16="http://schemas.microsoft.com/office/drawing/2014/main" val="4209438790"/>
                    </a:ext>
                  </a:extLst>
                </a:gridCol>
              </a:tblGrid>
              <a:tr h="229323">
                <a:tc>
                  <a:txBody>
                    <a:bodyPr/>
                    <a:lstStyle/>
                    <a:p>
                      <a:pPr algn="l" fontAlgn="b"/>
                      <a:r>
                        <a:rPr lang="en-M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PENANG GLOBAL TOURISM SDN BHD</a:t>
                      </a:r>
                    </a:p>
                  </a:txBody>
                  <a:tcPr marL="8368" marR="8368" marT="836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68" marR="8368" marT="836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68" marR="8368" marT="836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68" marR="8368" marT="836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68" marR="8368" marT="836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68" marR="8368" marT="836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68" marR="8368" marT="836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68" marR="8368" marT="836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63765029"/>
                  </a:ext>
                </a:extLst>
              </a:tr>
              <a:tr h="229323">
                <a:tc>
                  <a:txBody>
                    <a:bodyPr/>
                    <a:lstStyle/>
                    <a:p>
                      <a:pPr algn="l" fontAlgn="b"/>
                      <a:r>
                        <a:rPr lang="en-MY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REVISED BUDGET FOR 2019</a:t>
                      </a:r>
                    </a:p>
                  </a:txBody>
                  <a:tcPr marL="8368" marR="8368" marT="836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68" marR="8368" marT="836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68" marR="8368" marT="836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68" marR="8368" marT="836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68" marR="8368" marT="836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68" marR="8368" marT="836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68" marR="8368" marT="836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68" marR="8368" marT="836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37915083"/>
                  </a:ext>
                </a:extLst>
              </a:tr>
              <a:tr h="229323">
                <a:tc>
                  <a:txBody>
                    <a:bodyPr/>
                    <a:lstStyle/>
                    <a:p>
                      <a:pPr algn="l" fontAlgn="b"/>
                      <a:r>
                        <a:rPr lang="en-M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SUMMARY</a:t>
                      </a:r>
                    </a:p>
                  </a:txBody>
                  <a:tcPr marL="8368" marR="8368" marT="836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68" marR="8368" marT="836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68" marR="8368" marT="836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68" marR="8368" marT="836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68" marR="8368" marT="836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68" marR="8368" marT="836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68" marR="8368" marT="836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68" marR="8368" marT="836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40614533"/>
                  </a:ext>
                </a:extLst>
              </a:tr>
              <a:tr h="218054"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68" marR="8368" marT="836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PROPOSED </a:t>
                      </a:r>
                    </a:p>
                  </a:txBody>
                  <a:tcPr marL="8368" marR="8368" marT="83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MY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68" marR="8368" marT="83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REVISED </a:t>
                      </a:r>
                    </a:p>
                  </a:txBody>
                  <a:tcPr marL="8368" marR="8368" marT="83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MY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68" marR="8368" marT="83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REVISED </a:t>
                      </a:r>
                    </a:p>
                  </a:txBody>
                  <a:tcPr marL="8368" marR="8368" marT="83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MY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68" marR="8368" marT="83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ACTUAL  </a:t>
                      </a:r>
                    </a:p>
                  </a:txBody>
                  <a:tcPr marL="8368" marR="8368" marT="83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39659492"/>
                  </a:ext>
                </a:extLst>
              </a:tr>
              <a:tr h="218054"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68" marR="8368" marT="836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BUDGET </a:t>
                      </a:r>
                    </a:p>
                  </a:txBody>
                  <a:tcPr marL="8368" marR="8368" marT="83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MY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68" marR="8368" marT="83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BUDGET </a:t>
                      </a:r>
                    </a:p>
                  </a:txBody>
                  <a:tcPr marL="8368" marR="8368" marT="83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MY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68" marR="8368" marT="83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BUDGET </a:t>
                      </a:r>
                    </a:p>
                  </a:txBody>
                  <a:tcPr marL="8368" marR="8368" marT="83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MY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68" marR="8368" marT="83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EXPENDITURE </a:t>
                      </a:r>
                    </a:p>
                  </a:txBody>
                  <a:tcPr marL="8368" marR="8368" marT="83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47031082"/>
                  </a:ext>
                </a:extLst>
              </a:tr>
              <a:tr h="218054"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68" marR="8368" marT="836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2019 </a:t>
                      </a:r>
                    </a:p>
                  </a:txBody>
                  <a:tcPr marL="8368" marR="8368" marT="83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MY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68" marR="8368" marT="83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2019 </a:t>
                      </a:r>
                    </a:p>
                  </a:txBody>
                  <a:tcPr marL="8368" marR="8368" marT="83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MY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68" marR="8368" marT="83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2018 </a:t>
                      </a:r>
                    </a:p>
                  </a:txBody>
                  <a:tcPr marL="8368" marR="8368" marT="83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MY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68" marR="8368" marT="83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TILL DEC 2018 </a:t>
                      </a:r>
                    </a:p>
                  </a:txBody>
                  <a:tcPr marL="8368" marR="8368" marT="83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6042986"/>
                  </a:ext>
                </a:extLst>
              </a:tr>
              <a:tr h="218054"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68" marR="8368" marT="836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RM </a:t>
                      </a:r>
                    </a:p>
                  </a:txBody>
                  <a:tcPr marL="8368" marR="8368" marT="83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MY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68" marR="8368" marT="83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RM </a:t>
                      </a:r>
                    </a:p>
                  </a:txBody>
                  <a:tcPr marL="8368" marR="8368" marT="83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MY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68" marR="8368" marT="83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RM </a:t>
                      </a:r>
                    </a:p>
                  </a:txBody>
                  <a:tcPr marL="8368" marR="8368" marT="83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MY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68" marR="8368" marT="83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RM </a:t>
                      </a:r>
                    </a:p>
                  </a:txBody>
                  <a:tcPr marL="8368" marR="8368" marT="83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1777942"/>
                  </a:ext>
                </a:extLst>
              </a:tr>
              <a:tr h="218054"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68" marR="8368" marT="836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368" marR="8368" marT="83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68" marR="8368" marT="83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368" marR="8368" marT="83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68" marR="8368" marT="83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368" marR="8368" marT="83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68" marR="8368" marT="83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68" marR="8368" marT="836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42844143"/>
                  </a:ext>
                </a:extLst>
              </a:tr>
              <a:tr h="218054"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Operating Expenditure (OPEX)</a:t>
                      </a:r>
                    </a:p>
                  </a:txBody>
                  <a:tcPr marL="8368" marR="8368" marT="836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2,310,714 </a:t>
                      </a:r>
                    </a:p>
                  </a:txBody>
                  <a:tcPr marL="8368" marR="8368" marT="83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68" marR="8368" marT="83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2,175,714 </a:t>
                      </a:r>
                    </a:p>
                  </a:txBody>
                  <a:tcPr marL="8368" marR="8368" marT="83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68" marR="8368" marT="83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2,246,107 </a:t>
                      </a:r>
                    </a:p>
                  </a:txBody>
                  <a:tcPr marL="8368" marR="8368" marT="83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68" marR="8368" marT="83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1,752,437 </a:t>
                      </a:r>
                    </a:p>
                  </a:txBody>
                  <a:tcPr marL="8368" marR="8368" marT="836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79463385"/>
                  </a:ext>
                </a:extLst>
              </a:tr>
              <a:tr h="189610"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68" marR="8368" marT="836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368" marR="8368" marT="83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68" marR="8368" marT="83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368" marR="8368" marT="83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68" marR="8368" marT="83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368" marR="8368" marT="83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68" marR="8368" marT="83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68" marR="8368" marT="836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47645032"/>
                  </a:ext>
                </a:extLst>
              </a:tr>
              <a:tr h="207151"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Capital Expenditure (CAPEX)</a:t>
                      </a:r>
                    </a:p>
                  </a:txBody>
                  <a:tcPr marL="8368" marR="8368" marT="836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106,000 </a:t>
                      </a:r>
                    </a:p>
                  </a:txBody>
                  <a:tcPr marL="8368" marR="8368" marT="83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68" marR="8368" marT="83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241,000 </a:t>
                      </a:r>
                    </a:p>
                  </a:txBody>
                  <a:tcPr marL="8368" marR="8368" marT="83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68" marR="8368" marT="83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 96,500 </a:t>
                      </a:r>
                    </a:p>
                  </a:txBody>
                  <a:tcPr marL="8368" marR="8368" marT="83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68" marR="8368" marT="83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   8,063 </a:t>
                      </a:r>
                    </a:p>
                  </a:txBody>
                  <a:tcPr marL="8368" marR="8368" marT="836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99650909"/>
                  </a:ext>
                </a:extLst>
              </a:tr>
              <a:tr h="189610"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68" marR="8368" marT="836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368" marR="8368" marT="83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68" marR="8368" marT="83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368" marR="8368" marT="83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68" marR="8368" marT="83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368" marR="8368" marT="83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68" marR="8368" marT="83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68" marR="8368" marT="836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3276422"/>
                  </a:ext>
                </a:extLst>
              </a:tr>
              <a:tr h="207151"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Marketing/Promotion</a:t>
                      </a:r>
                    </a:p>
                  </a:txBody>
                  <a:tcPr marL="8368" marR="8368" marT="836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5,600,000 </a:t>
                      </a:r>
                    </a:p>
                  </a:txBody>
                  <a:tcPr marL="8368" marR="8368" marT="83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68" marR="8368" marT="83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3,510,000 </a:t>
                      </a:r>
                    </a:p>
                  </a:txBody>
                  <a:tcPr marL="8368" marR="8368" marT="83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68" marR="8368" marT="83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3,305,000 </a:t>
                      </a:r>
                    </a:p>
                  </a:txBody>
                  <a:tcPr marL="8368" marR="8368" marT="83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68" marR="8368" marT="83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2,358,089 </a:t>
                      </a:r>
                    </a:p>
                  </a:txBody>
                  <a:tcPr marL="8368" marR="8368" marT="836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6184193"/>
                  </a:ext>
                </a:extLst>
              </a:tr>
              <a:tr h="189610"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68" marR="8368" marT="836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368" marR="8368" marT="83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68" marR="8368" marT="83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368" marR="8368" marT="83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68" marR="8368" marT="83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368" marR="8368" marT="83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68" marR="8368" marT="83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68" marR="8368" marT="836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18756767"/>
                  </a:ext>
                </a:extLst>
              </a:tr>
              <a:tr h="207151"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Communications</a:t>
                      </a:r>
                    </a:p>
                  </a:txBody>
                  <a:tcPr marL="8368" marR="8368" marT="836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5,625,636 </a:t>
                      </a:r>
                    </a:p>
                  </a:txBody>
                  <a:tcPr marL="8368" marR="8368" marT="83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68" marR="8368" marT="83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2,665,636 </a:t>
                      </a:r>
                    </a:p>
                  </a:txBody>
                  <a:tcPr marL="8368" marR="8368" marT="83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68" marR="8368" marT="83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3,418,436 </a:t>
                      </a:r>
                    </a:p>
                  </a:txBody>
                  <a:tcPr marL="8368" marR="8368" marT="83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68" marR="8368" marT="83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2,268,984 </a:t>
                      </a:r>
                    </a:p>
                  </a:txBody>
                  <a:tcPr marL="8368" marR="8368" marT="836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51982778"/>
                  </a:ext>
                </a:extLst>
              </a:tr>
              <a:tr h="189610"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68" marR="8368" marT="836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368" marR="8368" marT="83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68" marR="8368" marT="83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368" marR="8368" marT="83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68" marR="8368" marT="83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368" marR="8368" marT="83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68" marR="8368" marT="83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68" marR="8368" marT="836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3243404"/>
                  </a:ext>
                </a:extLst>
              </a:tr>
              <a:tr h="207151"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Events</a:t>
                      </a:r>
                    </a:p>
                  </a:txBody>
                  <a:tcPr marL="8368" marR="8368" marT="836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265,000 </a:t>
                      </a:r>
                    </a:p>
                  </a:txBody>
                  <a:tcPr marL="8368" marR="8368" marT="83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68" marR="8368" marT="83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185,000 </a:t>
                      </a:r>
                    </a:p>
                  </a:txBody>
                  <a:tcPr marL="8368" marR="8368" marT="83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68" marR="8368" marT="83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984,000 </a:t>
                      </a:r>
                    </a:p>
                  </a:txBody>
                  <a:tcPr marL="8368" marR="8368" marT="83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68" marR="8368" marT="83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644,075 </a:t>
                      </a:r>
                    </a:p>
                  </a:txBody>
                  <a:tcPr marL="8368" marR="8368" marT="836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93476659"/>
                  </a:ext>
                </a:extLst>
              </a:tr>
              <a:tr h="189610"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68" marR="8368" marT="836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368" marR="8368" marT="83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68" marR="8368" marT="83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368" marR="8368" marT="83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68" marR="8368" marT="83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368" marR="8368" marT="83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68" marR="8368" marT="83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68" marR="8368" marT="836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49058068"/>
                  </a:ext>
                </a:extLst>
              </a:tr>
              <a:tr h="207151"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Tourism Services</a:t>
                      </a:r>
                    </a:p>
                  </a:txBody>
                  <a:tcPr marL="8368" marR="8368" marT="836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1,059,000 </a:t>
                      </a:r>
                    </a:p>
                  </a:txBody>
                  <a:tcPr marL="8368" marR="8368" marT="83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68" marR="8368" marT="83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1,059,000 </a:t>
                      </a:r>
                    </a:p>
                  </a:txBody>
                  <a:tcPr marL="8368" marR="8368" marT="83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68" marR="8368" marT="83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1,001,300 </a:t>
                      </a:r>
                    </a:p>
                  </a:txBody>
                  <a:tcPr marL="8368" marR="8368" marT="83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68" marR="8368" marT="83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638,932 </a:t>
                      </a:r>
                    </a:p>
                  </a:txBody>
                  <a:tcPr marL="8368" marR="8368" marT="836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78596217"/>
                  </a:ext>
                </a:extLst>
              </a:tr>
              <a:tr h="189610"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68" marR="8368" marT="836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368" marR="8368" marT="83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68" marR="8368" marT="83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368" marR="8368" marT="83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68" marR="8368" marT="83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368" marR="8368" marT="83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68" marR="8368" marT="83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68" marR="8368" marT="836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9753454"/>
                  </a:ext>
                </a:extLst>
              </a:tr>
              <a:tr h="189610"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SUB TOTAL</a:t>
                      </a:r>
                    </a:p>
                  </a:txBody>
                  <a:tcPr marL="8368" marR="8368" marT="836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14,966,350 </a:t>
                      </a:r>
                    </a:p>
                  </a:txBody>
                  <a:tcPr marL="8368" marR="8368" marT="83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68" marR="8368" marT="83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9,836,350 </a:t>
                      </a:r>
                    </a:p>
                  </a:txBody>
                  <a:tcPr marL="8368" marR="8368" marT="83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68" marR="8368" marT="83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11,051,343 </a:t>
                      </a:r>
                    </a:p>
                  </a:txBody>
                  <a:tcPr marL="8368" marR="8368" marT="83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68" marR="8368" marT="83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7,670,580 </a:t>
                      </a:r>
                    </a:p>
                  </a:txBody>
                  <a:tcPr marL="8368" marR="8368" marT="836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41527526"/>
                  </a:ext>
                </a:extLst>
              </a:tr>
              <a:tr h="189610"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68" marR="8368" marT="836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68" marR="8368" marT="836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68" marR="8368" marT="836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68" marR="8368" marT="836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68" marR="8368" marT="836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68" marR="8368" marT="836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68" marR="8368" marT="836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68" marR="8368" marT="836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97659068"/>
                  </a:ext>
                </a:extLst>
              </a:tr>
              <a:tr h="189610"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Penang Centre of Education Tourism (Study Penang)</a:t>
                      </a:r>
                    </a:p>
                  </a:txBody>
                  <a:tcPr marL="8368" marR="8368" marT="836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350,000 </a:t>
                      </a:r>
                    </a:p>
                  </a:txBody>
                  <a:tcPr marL="8368" marR="8368" marT="836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68" marR="8368" marT="836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150,000 </a:t>
                      </a:r>
                    </a:p>
                  </a:txBody>
                  <a:tcPr marL="8368" marR="8368" marT="836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68" marR="8368" marT="836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150,000 </a:t>
                      </a:r>
                    </a:p>
                  </a:txBody>
                  <a:tcPr marL="8368" marR="8368" marT="836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68" marR="8368" marT="836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139,725 </a:t>
                      </a:r>
                    </a:p>
                  </a:txBody>
                  <a:tcPr marL="8368" marR="8368" marT="836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81058481"/>
                  </a:ext>
                </a:extLst>
              </a:tr>
              <a:tr h="189610"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68" marR="8368" marT="836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68" marR="8368" marT="836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68" marR="8368" marT="836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68" marR="8368" marT="836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68" marR="8368" marT="836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68" marR="8368" marT="836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68" marR="8368" marT="836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68" marR="8368" marT="836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48798730"/>
                  </a:ext>
                </a:extLst>
              </a:tr>
              <a:tr h="189610"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Penang Centre of Medical Tourism </a:t>
                      </a:r>
                    </a:p>
                  </a:txBody>
                  <a:tcPr marL="8368" marR="8368" marT="836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330,000 </a:t>
                      </a:r>
                    </a:p>
                  </a:txBody>
                  <a:tcPr marL="8368" marR="8368" marT="836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68" marR="8368" marT="836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150,000 </a:t>
                      </a:r>
                    </a:p>
                  </a:txBody>
                  <a:tcPr marL="8368" marR="8368" marT="836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68" marR="8368" marT="836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150,000 </a:t>
                      </a:r>
                    </a:p>
                  </a:txBody>
                  <a:tcPr marL="8368" marR="8368" marT="836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68" marR="8368" marT="836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 99,806 </a:t>
                      </a:r>
                    </a:p>
                  </a:txBody>
                  <a:tcPr marL="8368" marR="8368" marT="836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54686434"/>
                  </a:ext>
                </a:extLst>
              </a:tr>
              <a:tr h="189610"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68" marR="8368" marT="836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68" marR="8368" marT="836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68" marR="8368" marT="836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68" marR="8368" marT="836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68" marR="8368" marT="836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68" marR="8368" marT="836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68" marR="8368" marT="836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68" marR="8368" marT="836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07885690"/>
                  </a:ext>
                </a:extLst>
              </a:tr>
              <a:tr h="196248"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GRAND TOTAL</a:t>
                      </a:r>
                    </a:p>
                  </a:txBody>
                  <a:tcPr marL="8368" marR="8368" marT="836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15,646,350 </a:t>
                      </a:r>
                    </a:p>
                  </a:txBody>
                  <a:tcPr marL="8368" marR="8368" marT="836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68" marR="8368" marT="836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10,136,350 </a:t>
                      </a:r>
                    </a:p>
                  </a:txBody>
                  <a:tcPr marL="8368" marR="8368" marT="836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68" marR="8368" marT="836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11,351,343 </a:t>
                      </a:r>
                    </a:p>
                  </a:txBody>
                  <a:tcPr marL="8368" marR="8368" marT="836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68" marR="8368" marT="836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7,910,111 </a:t>
                      </a:r>
                    </a:p>
                  </a:txBody>
                  <a:tcPr marL="8368" marR="8368" marT="836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23550750"/>
                  </a:ext>
                </a:extLst>
              </a:tr>
              <a:tr h="218054">
                <a:tc>
                  <a:txBody>
                    <a:bodyPr/>
                    <a:lstStyle/>
                    <a:p>
                      <a:pPr algn="l" fontAlgn="b"/>
                      <a:endParaRPr lang="en-M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68" marR="8368" marT="836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68" marR="8368" marT="836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68" marR="8368" marT="836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68" marR="8368" marT="836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68" marR="8368" marT="836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68" marR="8368" marT="836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68" marR="8368" marT="836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68" marR="8368" marT="836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483224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903912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321</Words>
  <Application>Microsoft Office PowerPoint</Application>
  <PresentationFormat>Widescreen</PresentationFormat>
  <Paragraphs>161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MICHELLE</dc:creator>
  <cp:lastModifiedBy>MICHELLE</cp:lastModifiedBy>
  <cp:revision>7</cp:revision>
  <dcterms:created xsi:type="dcterms:W3CDTF">2019-02-26T10:08:45Z</dcterms:created>
  <dcterms:modified xsi:type="dcterms:W3CDTF">2019-02-27T07:48:41Z</dcterms:modified>
</cp:coreProperties>
</file>