
<file path=[Content_Types].xml><?xml version="1.0" encoding="utf-8"?>
<Types xmlns="http://schemas.openxmlformats.org/package/2006/content-types"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4" r:id="rId3"/>
    <p:sldId id="262" r:id="rId4"/>
    <p:sldId id="263" r:id="rId5"/>
    <p:sldId id="265" r:id="rId6"/>
    <p:sldId id="266" r:id="rId7"/>
    <p:sldId id="270" r:id="rId8"/>
    <p:sldId id="268" r:id="rId9"/>
    <p:sldId id="271" r:id="rId10"/>
  </p:sldIdLst>
  <p:sldSz cx="9144000" cy="6858000" type="screen4x3"/>
  <p:notesSz cx="6805613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9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872832696092589"/>
          <c:y val="0.18974268643541042"/>
          <c:w val="0.74093953053669781"/>
          <c:h val="0.75760992365021229"/>
        </c:manualLayout>
      </c:layout>
      <c:pieChart>
        <c:varyColors val="1"/>
        <c:ser>
          <c:idx val="0"/>
          <c:order val="0"/>
          <c:tx>
            <c:strRef>
              <c:f>Sheet1!$B$2</c:f>
              <c:strCache>
                <c:ptCount val="1"/>
                <c:pt idx="0">
                  <c:v>Jan - Aug</c:v>
                </c:pt>
              </c:strCache>
            </c:strRef>
          </c:tx>
          <c:dLbls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Sheet1!$A$3:$A$10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</c:v>
                </c:pt>
                <c:pt idx="3">
                  <c:v>Comms</c:v>
                </c:pt>
                <c:pt idx="4">
                  <c:v>Events</c:v>
                </c:pt>
                <c:pt idx="5">
                  <c:v>T.Services</c:v>
                </c:pt>
                <c:pt idx="6">
                  <c:v>PCET</c:v>
                </c:pt>
                <c:pt idx="7">
                  <c:v>Balance </c:v>
                </c:pt>
              </c:strCache>
            </c:strRef>
          </c:cat>
          <c:val>
            <c:numRef>
              <c:f>Sheet1!$B$3:$B$10</c:f>
            </c:numRef>
          </c:val>
        </c:ser>
        <c:ser>
          <c:idx val="1"/>
          <c:order val="1"/>
          <c:tx>
            <c:strRef>
              <c:f>Sheet1!$C$2</c:f>
              <c:strCache>
                <c:ptCount val="1"/>
              </c:strCache>
            </c:strRef>
          </c:tx>
          <c:dLbls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Sheet1!$A$3:$A$10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</c:v>
                </c:pt>
                <c:pt idx="3">
                  <c:v>Comms</c:v>
                </c:pt>
                <c:pt idx="4">
                  <c:v>Events</c:v>
                </c:pt>
                <c:pt idx="5">
                  <c:v>T.Services</c:v>
                </c:pt>
                <c:pt idx="6">
                  <c:v>PCET</c:v>
                </c:pt>
                <c:pt idx="7">
                  <c:v>Balance </c:v>
                </c:pt>
              </c:strCache>
            </c:strRef>
          </c:cat>
          <c:val>
            <c:numRef>
              <c:f>Sheet1!$C$3:$C$10</c:f>
            </c:numRef>
          </c:val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Sept </c:v>
                </c:pt>
              </c:strCache>
            </c:strRef>
          </c:tx>
          <c:dLbls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Sheet1!$A$3:$A$10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</c:v>
                </c:pt>
                <c:pt idx="3">
                  <c:v>Comms</c:v>
                </c:pt>
                <c:pt idx="4">
                  <c:v>Events</c:v>
                </c:pt>
                <c:pt idx="5">
                  <c:v>T.Services</c:v>
                </c:pt>
                <c:pt idx="6">
                  <c:v>PCET</c:v>
                </c:pt>
                <c:pt idx="7">
                  <c:v>Balance </c:v>
                </c:pt>
              </c:strCache>
            </c:strRef>
          </c:cat>
          <c:val>
            <c:numRef>
              <c:f>Sheet1!$D$3:$D$10</c:f>
            </c:numRef>
          </c:val>
        </c:ser>
        <c:ser>
          <c:idx val="3"/>
          <c:order val="3"/>
          <c:tx>
            <c:strRef>
              <c:f>Sheet1!$E$2</c:f>
              <c:strCache>
                <c:ptCount val="1"/>
                <c:pt idx="0">
                  <c:v>Estimated Expenditure for Year 2015</c:v>
                </c:pt>
              </c:strCache>
            </c:strRef>
          </c:tx>
          <c:dPt>
            <c:idx val="7"/>
            <c:bubble3D val="0"/>
            <c:explosion val="26"/>
            <c:spPr>
              <a:ln w="28575">
                <a:noFill/>
              </a:ln>
            </c:spPr>
          </c:dPt>
          <c:dLbls>
            <c:dLbl>
              <c:idx val="6"/>
              <c:layout>
                <c:manualLayout>
                  <c:x val="-2.1349585400185632E-2"/>
                  <c:y val="-8.667535523576794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7"/>
              <c:layout>
                <c:manualLayout>
                  <c:x val="8.7816705559246255E-2"/>
                  <c:y val="6.4282836381453342E-3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000" b="1"/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Sheet1!$A$3:$A$10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</c:v>
                </c:pt>
                <c:pt idx="3">
                  <c:v>Comms</c:v>
                </c:pt>
                <c:pt idx="4">
                  <c:v>Events</c:v>
                </c:pt>
                <c:pt idx="5">
                  <c:v>T.Services</c:v>
                </c:pt>
                <c:pt idx="6">
                  <c:v>PCET</c:v>
                </c:pt>
                <c:pt idx="7">
                  <c:v>Balance </c:v>
                </c:pt>
              </c:strCache>
            </c:strRef>
          </c:cat>
          <c:val>
            <c:numRef>
              <c:f>Sheet1!$E$3:$E$10</c:f>
              <c:numCache>
                <c:formatCode>"RM"#,##0_);\("RM"#,##0\)</c:formatCode>
                <c:ptCount val="8"/>
                <c:pt idx="0">
                  <c:v>1546034</c:v>
                </c:pt>
                <c:pt idx="1">
                  <c:v>53404</c:v>
                </c:pt>
                <c:pt idx="2">
                  <c:v>1028683</c:v>
                </c:pt>
                <c:pt idx="3">
                  <c:v>1910448</c:v>
                </c:pt>
                <c:pt idx="4">
                  <c:v>361496</c:v>
                </c:pt>
                <c:pt idx="5">
                  <c:v>529585</c:v>
                </c:pt>
                <c:pt idx="6">
                  <c:v>42110</c:v>
                </c:pt>
                <c:pt idx="7">
                  <c:v>389569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62732969706322"/>
          <c:y val="0.11914466687399457"/>
          <c:w val="0.75868670939375604"/>
          <c:h val="0.7620509335514114"/>
        </c:manualLayout>
      </c:layout>
      <c:pieChart>
        <c:varyColors val="1"/>
        <c:ser>
          <c:idx val="0"/>
          <c:order val="0"/>
          <c:tx>
            <c:strRef>
              <c:f>Sheet1!$B$14</c:f>
              <c:strCache>
                <c:ptCount val="1"/>
                <c:pt idx="0">
                  <c:v>Actual Expenditure for 2013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Capex
 30,393 </a:t>
                    </a:r>
                    <a:r>
                      <a:rPr lang="en-US"/>
                      <a:t>
</a:t>
                    </a:r>
                    <a:r>
                      <a:rPr lang="en-US" smtClean="0"/>
                      <a:t>0.4%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PCET
 10,947 </a:t>
                    </a:r>
                    <a:r>
                      <a:rPr lang="en-US"/>
                      <a:t>
</a:t>
                    </a:r>
                    <a:r>
                      <a:rPr lang="en-US" smtClean="0"/>
                      <a:t>0.2%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Sheet1!$A$15:$A$22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Comms.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State Exco</c:v>
                </c:pt>
              </c:strCache>
            </c:strRef>
          </c:cat>
          <c:val>
            <c:numRef>
              <c:f>Sheet1!$B$15:$B$22</c:f>
              <c:numCache>
                <c:formatCode>_(* #,##0_);_(* \(#,##0\);_(* "-"??_);_(@_)</c:formatCode>
                <c:ptCount val="8"/>
                <c:pt idx="0">
                  <c:v>1340722.8699999996</c:v>
                </c:pt>
                <c:pt idx="1">
                  <c:v>30393</c:v>
                </c:pt>
                <c:pt idx="2">
                  <c:v>658007.8899999999</c:v>
                </c:pt>
                <c:pt idx="3">
                  <c:v>1204789.48</c:v>
                </c:pt>
                <c:pt idx="4">
                  <c:v>417453.67999999993</c:v>
                </c:pt>
                <c:pt idx="5">
                  <c:v>159995.57</c:v>
                </c:pt>
                <c:pt idx="6">
                  <c:v>10947.02</c:v>
                </c:pt>
                <c:pt idx="7">
                  <c:v>3361633.95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711498530814583"/>
          <c:y val="0.1539810077599664"/>
          <c:w val="0.69362551670504047"/>
          <c:h val="0.68186915201512455"/>
        </c:manualLayout>
      </c:layout>
      <c:pieChart>
        <c:varyColors val="1"/>
        <c:ser>
          <c:idx val="0"/>
          <c:order val="0"/>
          <c:tx>
            <c:strRef>
              <c:f>Sheet1!$E$13</c:f>
              <c:strCache>
                <c:ptCount val="1"/>
                <c:pt idx="0">
                  <c:v>Additional Budget RM1.5 Mil</c:v>
                </c:pt>
              </c:strCache>
            </c:strRef>
          </c:tx>
          <c:dPt>
            <c:idx val="4"/>
            <c:bubble3D val="0"/>
            <c:explosion val="20"/>
            <c:spPr>
              <a:ln>
                <a:noFill/>
              </a:ln>
            </c:spPr>
          </c:dPt>
          <c:dLbls>
            <c:dLbl>
              <c:idx val="0"/>
              <c:layout>
                <c:manualLayout>
                  <c:x val="-0.16963223568685121"/>
                  <c:y val="5.266550606123524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4.009555543145759E-2"/>
                  <c:y val="-2.742563873227804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2"/>
              <c:layout>
                <c:manualLayout>
                  <c:x val="-8.8710808312081557E-2"/>
                  <c:y val="1.25677596588457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3"/>
              <c:layout>
                <c:manualLayout>
                  <c:x val="8.6973312733071489E-2"/>
                  <c:y val="-0.1566080507685018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3.8285975887736599E-2"/>
                  <c:y val="-2.7019832071389419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000" b="1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Sheet1!$A$14:$D$18</c:f>
              <c:strCache>
                <c:ptCount val="5"/>
                <c:pt idx="0">
                  <c:v>HK Media Campaign</c:v>
                </c:pt>
                <c:pt idx="1">
                  <c:v>TripAdvisor</c:v>
                </c:pt>
                <c:pt idx="2">
                  <c:v>Sg SMRT Extended</c:v>
                </c:pt>
                <c:pt idx="3">
                  <c:v>KLIA Billboard</c:v>
                </c:pt>
                <c:pt idx="4">
                  <c:v>Balance </c:v>
                </c:pt>
              </c:strCache>
            </c:strRef>
          </c:cat>
          <c:val>
            <c:numRef>
              <c:f>Sheet1!$E$14:$E$18</c:f>
              <c:numCache>
                <c:formatCode>"RM"#,##0_);\("RM"#,##0\)</c:formatCode>
                <c:ptCount val="5"/>
                <c:pt idx="0">
                  <c:v>526288</c:v>
                </c:pt>
                <c:pt idx="1">
                  <c:v>100000</c:v>
                </c:pt>
                <c:pt idx="2">
                  <c:v>134334</c:v>
                </c:pt>
                <c:pt idx="3">
                  <c:v>318800</c:v>
                </c:pt>
                <c:pt idx="4">
                  <c:v>420578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670419297319829"/>
          <c:y val="0.15249584439301814"/>
          <c:w val="0.78659161405360345"/>
          <c:h val="0.80428913306243432"/>
        </c:manualLayout>
      </c:layout>
      <c:pieChart>
        <c:varyColors val="1"/>
        <c:ser>
          <c:idx val="0"/>
          <c:order val="0"/>
          <c:dPt>
            <c:idx val="4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</c:spPr>
          </c:dPt>
          <c:dPt>
            <c:idx val="5"/>
            <c:bubble3D val="0"/>
            <c:spPr>
              <a:solidFill>
                <a:srgbClr val="4BACC6"/>
              </a:solidFill>
            </c:spPr>
          </c:dPt>
          <c:dPt>
            <c:idx val="6"/>
            <c:bubble3D val="0"/>
            <c:spPr>
              <a:solidFill>
                <a:srgbClr val="F79646"/>
              </a:solidFill>
            </c:spPr>
          </c:dPt>
          <c:dPt>
            <c:idx val="7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CAPEX
 RM19,100 
</a:t>
                    </a:r>
                    <a:r>
                      <a:rPr lang="en-US" smtClean="0"/>
                      <a:t>0.3%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(Sheet3!$A$3:$A$8,Sheet3!$A$10:$A$11)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Comms (Additional Budget)</c:v>
                </c:pt>
                <c:pt idx="5">
                  <c:v>Events</c:v>
                </c:pt>
                <c:pt idx="6">
                  <c:v>Tourism Services</c:v>
                </c:pt>
                <c:pt idx="7">
                  <c:v>PCTE</c:v>
                </c:pt>
              </c:strCache>
            </c:strRef>
          </c:cat>
          <c:val>
            <c:numRef>
              <c:f>(Sheet3!$D$3:$D$8,Sheet3!$D$10:$D$11)</c:f>
              <c:numCache>
                <c:formatCode>_("RM"* #,##0_);_("RM"* \(#,##0\);_("RM"* "-"??_);_(@_)</c:formatCode>
                <c:ptCount val="8"/>
                <c:pt idx="0">
                  <c:v>1648479.9000000001</c:v>
                </c:pt>
                <c:pt idx="1">
                  <c:v>19100</c:v>
                </c:pt>
                <c:pt idx="2">
                  <c:v>1128000</c:v>
                </c:pt>
                <c:pt idx="3">
                  <c:v>1900050</c:v>
                </c:pt>
                <c:pt idx="4">
                  <c:v>1500000</c:v>
                </c:pt>
                <c:pt idx="5">
                  <c:v>559000</c:v>
                </c:pt>
                <c:pt idx="6">
                  <c:v>556700</c:v>
                </c:pt>
                <c:pt idx="7">
                  <c:v>50000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256941566514712"/>
          <c:y val="0.16856655348838151"/>
          <c:w val="0.78628275943119053"/>
          <c:h val="0.80428913306243432"/>
        </c:manualLayout>
      </c:layout>
      <c:pieChart>
        <c:varyColors val="1"/>
        <c:ser>
          <c:idx val="0"/>
          <c:order val="0"/>
          <c:dLbls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(Sheet3!$A$3:$A$6,Sheet3!$A$8,Sheet3!$A$10:$A$11)</c:f>
              <c:strCache>
                <c:ptCount val="7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PCTE</c:v>
                </c:pt>
              </c:strCache>
            </c:strRef>
          </c:cat>
          <c:val>
            <c:numRef>
              <c:f>(Sheet3!$B$3:$B$6,Sheet3!$B$8,Sheet3!$B$10:$B$11)</c:f>
              <c:numCache>
                <c:formatCode>_("RM"* #,##0_);_("RM"* \(#,##0\);_("RM"* "-"??_);_(@_)</c:formatCode>
                <c:ptCount val="7"/>
                <c:pt idx="0">
                  <c:v>1894339.45</c:v>
                </c:pt>
                <c:pt idx="1">
                  <c:v>48800</c:v>
                </c:pt>
                <c:pt idx="2">
                  <c:v>1479000</c:v>
                </c:pt>
                <c:pt idx="3">
                  <c:v>3352860</c:v>
                </c:pt>
                <c:pt idx="4">
                  <c:v>539000</c:v>
                </c:pt>
                <c:pt idx="5">
                  <c:v>685700</c:v>
                </c:pt>
                <c:pt idx="6">
                  <c:v>50000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670419297319829"/>
          <c:y val="0.15249584439301814"/>
          <c:w val="0.78659161405360345"/>
          <c:h val="0.80428913306243432"/>
        </c:manualLayout>
      </c:layout>
      <c:pieChart>
        <c:varyColors val="1"/>
        <c:ser>
          <c:idx val="0"/>
          <c:order val="0"/>
          <c:dPt>
            <c:idx val="4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</c:spPr>
          </c:dPt>
          <c:dPt>
            <c:idx val="5"/>
            <c:bubble3D val="0"/>
            <c:spPr>
              <a:solidFill>
                <a:srgbClr val="4BACC6"/>
              </a:solidFill>
            </c:spPr>
          </c:dPt>
          <c:dPt>
            <c:idx val="6"/>
            <c:bubble3D val="0"/>
            <c:spPr>
              <a:solidFill>
                <a:srgbClr val="F79646"/>
              </a:solidFill>
            </c:spPr>
          </c:dPt>
          <c:dPt>
            <c:idx val="7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CAPEX
 RM19,100 
</a:t>
                    </a:r>
                    <a:r>
                      <a:rPr lang="en-US" smtClean="0"/>
                      <a:t>0.3%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(Sheet3!$A$3:$A$8,Sheet3!$A$10:$A$11)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Comms (Additional Budget)</c:v>
                </c:pt>
                <c:pt idx="5">
                  <c:v>Events</c:v>
                </c:pt>
                <c:pt idx="6">
                  <c:v>Tourism Services</c:v>
                </c:pt>
                <c:pt idx="7">
                  <c:v>PCTE</c:v>
                </c:pt>
              </c:strCache>
            </c:strRef>
          </c:cat>
          <c:val>
            <c:numRef>
              <c:f>(Sheet3!$D$3:$D$8,Sheet3!$D$10:$D$11)</c:f>
              <c:numCache>
                <c:formatCode>_("RM"* #,##0_);_("RM"* \(#,##0\);_("RM"* "-"??_);_(@_)</c:formatCode>
                <c:ptCount val="8"/>
                <c:pt idx="0">
                  <c:v>1648479.9000000001</c:v>
                </c:pt>
                <c:pt idx="1">
                  <c:v>19100</c:v>
                </c:pt>
                <c:pt idx="2">
                  <c:v>1128000</c:v>
                </c:pt>
                <c:pt idx="3">
                  <c:v>1900050</c:v>
                </c:pt>
                <c:pt idx="4">
                  <c:v>1500000</c:v>
                </c:pt>
                <c:pt idx="5">
                  <c:v>559000</c:v>
                </c:pt>
                <c:pt idx="6">
                  <c:v>556700</c:v>
                </c:pt>
                <c:pt idx="7">
                  <c:v>50000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256941566514712"/>
          <c:y val="0.15249584439301814"/>
          <c:w val="0.78628275943119053"/>
          <c:h val="0.80428913306243432"/>
        </c:manualLayout>
      </c:layout>
      <c:pieChart>
        <c:varyColors val="1"/>
        <c:ser>
          <c:idx val="0"/>
          <c:order val="0"/>
          <c:dPt>
            <c:idx val="5"/>
            <c:bubble3D val="0"/>
            <c:explosion val="13"/>
            <c:spPr>
              <a:solidFill>
                <a:srgbClr val="C0504D">
                  <a:lumMod val="40000"/>
                  <a:lumOff val="60000"/>
                </a:srgbClr>
              </a:solidFill>
              <a:ln w="25400">
                <a:solidFill>
                  <a:srgbClr val="C0504D"/>
                </a:solidFill>
                <a:prstDash val="sysDash"/>
              </a:ln>
            </c:spPr>
          </c:dPt>
          <c:dPt>
            <c:idx val="6"/>
            <c:bubble3D val="0"/>
            <c:spPr>
              <a:solidFill>
                <a:srgbClr val="F79646"/>
              </a:solidFill>
            </c:spPr>
          </c:dPt>
          <c:dPt>
            <c:idx val="7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</c:spPr>
          </c:dPt>
          <c:dLbls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(Sheet3!$A$76:$A$79,Sheet3!$A$81:$A$84)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Events (Visit Penang Year)</c:v>
                </c:pt>
                <c:pt idx="6">
                  <c:v>Tourism Services</c:v>
                </c:pt>
                <c:pt idx="7">
                  <c:v>PCTE</c:v>
                </c:pt>
              </c:strCache>
            </c:strRef>
          </c:cat>
          <c:val>
            <c:numRef>
              <c:f>(Sheet3!$B$76:$B$79,Sheet3!$B$81:$B$84)</c:f>
              <c:numCache>
                <c:formatCode>_("RM"* #,##0_);_("RM"* \(#,##0\);_("RM"* "-"??_);_(@_)</c:formatCode>
                <c:ptCount val="8"/>
                <c:pt idx="0">
                  <c:v>1894339.45</c:v>
                </c:pt>
                <c:pt idx="1">
                  <c:v>48800</c:v>
                </c:pt>
                <c:pt idx="2">
                  <c:v>1479000</c:v>
                </c:pt>
                <c:pt idx="3">
                  <c:v>3352860</c:v>
                </c:pt>
                <c:pt idx="4">
                  <c:v>539000</c:v>
                </c:pt>
                <c:pt idx="5">
                  <c:v>2052600</c:v>
                </c:pt>
                <c:pt idx="6">
                  <c:v>685700</c:v>
                </c:pt>
                <c:pt idx="7">
                  <c:v>50000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50556995379504"/>
          <c:y val="0.11384439706748786"/>
          <c:w val="0.79873149791861253"/>
          <c:h val="0.81702295555272109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Pt>
            <c:idx val="3"/>
            <c:bubble3D val="0"/>
            <c:spPr>
              <a:solidFill>
                <a:schemeClr val="accent3"/>
              </a:solidFill>
              <a:ln w="28575" cmpd="sng">
                <a:noFill/>
                <a:prstDash val="sysDash"/>
              </a:ln>
            </c:spPr>
          </c:dPt>
          <c:dPt>
            <c:idx val="4"/>
            <c:bubble3D val="0"/>
            <c:explosion val="4"/>
            <c:spPr>
              <a:solidFill>
                <a:schemeClr val="accent3"/>
              </a:solidFill>
              <a:ln w="19050" cap="rnd">
                <a:solidFill>
                  <a:schemeClr val="bg1"/>
                </a:solidFill>
                <a:prstDash val="sysDash"/>
                <a:miter lim="800000"/>
              </a:ln>
            </c:spPr>
          </c:dPt>
          <c:dPt>
            <c:idx val="5"/>
            <c:bubble3D val="0"/>
            <c:spPr>
              <a:solidFill>
                <a:schemeClr val="accent5"/>
              </a:solidFill>
            </c:spPr>
          </c:dPt>
          <c:dPt>
            <c:idx val="6"/>
            <c:bubble3D val="0"/>
            <c:spPr>
              <a:solidFill>
                <a:schemeClr val="accent4"/>
              </a:solidFill>
            </c:spPr>
          </c:dPt>
          <c:dPt>
            <c:idx val="7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900"/>
                      <a:t>Marketing</a:t>
                    </a:r>
                    <a:r>
                      <a:rPr lang="en-US" sz="900" smtClean="0"/>
                      <a:t>/</a:t>
                    </a:r>
                  </a:p>
                  <a:p>
                    <a:r>
                      <a:rPr lang="en-US" sz="900" smtClean="0"/>
                      <a:t>Promotion</a:t>
                    </a:r>
                    <a:r>
                      <a:rPr lang="en-US" sz="900"/>
                      <a:t>
 RM1,128,000 
15%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900"/>
                      <a:t>Comms.
 RM1,900,050 
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900">
                        <a:solidFill>
                          <a:schemeClr val="bg1"/>
                        </a:solidFill>
                      </a:defRPr>
                    </a:pPr>
                    <a:r>
                      <a:rPr lang="en-US" sz="900" dirty="0">
                        <a:solidFill>
                          <a:schemeClr val="bg1"/>
                        </a:solidFill>
                      </a:rPr>
                      <a:t>Additional
 RM1,500,000 
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0.15255067287605567"/>
                  <c:y val="0.1666181030390562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6"/>
              <c:layout>
                <c:manualLayout>
                  <c:x val="-4.1907577735029782E-2"/>
                  <c:y val="1.205303182152250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Sheet2!$A$99:$A$107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Comms.</c:v>
                </c:pt>
                <c:pt idx="4">
                  <c:v>Additional</c:v>
                </c:pt>
                <c:pt idx="5">
                  <c:v>Events</c:v>
                </c:pt>
                <c:pt idx="6">
                  <c:v>Tourism Services</c:v>
                </c:pt>
                <c:pt idx="7">
                  <c:v>PCET</c:v>
                </c:pt>
              </c:strCache>
            </c:strRef>
          </c:cat>
          <c:val>
            <c:numRef>
              <c:f>Sheet2!$B$99:$B$107</c:f>
              <c:numCache>
                <c:formatCode>_("RM"* #,##0_);_("RM"* \(#,##0\);_("RM"* "-"_);_(@_)</c:formatCode>
                <c:ptCount val="9"/>
                <c:pt idx="0">
                  <c:v>1648479.9000000001</c:v>
                </c:pt>
                <c:pt idx="1">
                  <c:v>19100</c:v>
                </c:pt>
                <c:pt idx="2">
                  <c:v>1128000</c:v>
                </c:pt>
                <c:pt idx="3">
                  <c:v>1900050</c:v>
                </c:pt>
                <c:pt idx="4">
                  <c:v>1500000</c:v>
                </c:pt>
                <c:pt idx="5">
                  <c:v>559000</c:v>
                </c:pt>
                <c:pt idx="6">
                  <c:v>556700</c:v>
                </c:pt>
                <c:pt idx="7">
                  <c:v>50000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270220098668676"/>
          <c:y val="8.0532221392113162E-2"/>
          <c:w val="0.79729779901331321"/>
          <c:h val="0.81689261830572713"/>
        </c:manualLayout>
      </c:layout>
      <c:pieChart>
        <c:varyColors val="1"/>
        <c:ser>
          <c:idx val="0"/>
          <c:order val="0"/>
          <c:tx>
            <c:strRef>
              <c:f>Sheet2!$B$91</c:f>
              <c:strCache>
                <c:ptCount val="1"/>
                <c:pt idx="0">
                  <c:v>Budget 2015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  <c:explosion val="3"/>
            <c:spPr>
              <a:solidFill>
                <a:schemeClr val="accent5"/>
              </a:solidFill>
              <a:ln w="25400" cap="rnd">
                <a:noFill/>
                <a:prstDash val="sysDash"/>
              </a:ln>
            </c:spPr>
          </c:dPt>
          <c:dPt>
            <c:idx val="6"/>
            <c:bubble3D val="0"/>
          </c:dPt>
          <c:dPt>
            <c:idx val="7"/>
            <c:bubble3D val="0"/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MY"/>
                      <a:t>CAPEX
RM42,300 
0.4%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Marketing</a:t>
                    </a:r>
                    <a:r>
                      <a:rPr lang="en-US" smtClean="0"/>
                      <a:t>/</a:t>
                    </a:r>
                  </a:p>
                  <a:p>
                    <a:r>
                      <a:rPr lang="en-US" smtClean="0"/>
                      <a:t>Promotion</a:t>
                    </a:r>
                    <a:r>
                      <a:rPr lang="en-US"/>
                      <a:t>
RM1,646,000 
16%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7.7128960335509145E-2"/>
                  <c:y val="0.1665834026778103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2.4987698592243727E-3"/>
                  <c:y val="8.0353545476816671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Sheet2!$A$92:$A$99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Visit Penang Year
- Hot Air Balloon (RM600,000)
 - Pop Rock Festival (RM500,000)
 - Production cost for VPY (RM800,000)</c:v>
                </c:pt>
                <c:pt idx="6">
                  <c:v>Tourism Services</c:v>
                </c:pt>
                <c:pt idx="7">
                  <c:v>PCET</c:v>
                </c:pt>
              </c:strCache>
            </c:strRef>
          </c:cat>
          <c:val>
            <c:numRef>
              <c:f>Sheet2!$B$92:$B$99</c:f>
              <c:numCache>
                <c:formatCode>"RM"#,##0_);\("RM"#,##0\)</c:formatCode>
                <c:ptCount val="8"/>
                <c:pt idx="0">
                  <c:v>1995337.0872000002</c:v>
                </c:pt>
                <c:pt idx="1">
                  <c:v>42300</c:v>
                </c:pt>
                <c:pt idx="2">
                  <c:v>1646000</c:v>
                </c:pt>
                <c:pt idx="3">
                  <c:v>3225660</c:v>
                </c:pt>
                <c:pt idx="4">
                  <c:v>390000</c:v>
                </c:pt>
                <c:pt idx="5">
                  <c:v>1900000</c:v>
                </c:pt>
                <c:pt idx="6">
                  <c:v>635000</c:v>
                </c:pt>
                <c:pt idx="7">
                  <c:v>270000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70419297319829"/>
          <c:y val="0.12056428700322894"/>
          <c:w val="0.81443947748495782"/>
          <c:h val="0.80215520220228287"/>
        </c:manualLayout>
      </c:layout>
      <c:pieChart>
        <c:varyColors val="1"/>
        <c:ser>
          <c:idx val="0"/>
          <c:order val="0"/>
          <c:tx>
            <c:strRef>
              <c:f>Sheet1!$B$2</c:f>
              <c:strCache>
                <c:ptCount val="1"/>
                <c:pt idx="0">
                  <c:v>Actual Expenditure for 2014</c:v>
                </c:pt>
              </c:strCache>
            </c:strRef>
          </c:tx>
          <c:dLbls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PCET
 11,202 </a:t>
                    </a:r>
                    <a:r>
                      <a:rPr lang="en-US"/>
                      <a:t>
</a:t>
                    </a:r>
                    <a:r>
                      <a:rPr lang="en-US" smtClean="0"/>
                      <a:t>0.2%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</c:dLbl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Sheet1!$A$3:$A$10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Comms.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State Exco</c:v>
                </c:pt>
              </c:strCache>
            </c:strRef>
          </c:cat>
          <c:val>
            <c:numRef>
              <c:f>Sheet1!$B$3:$B$10</c:f>
              <c:numCache>
                <c:formatCode>_(* #,##0_);_(* \(#,##0\);_(* "-"??_);_(@_)</c:formatCode>
                <c:ptCount val="8"/>
                <c:pt idx="0">
                  <c:v>1613837.1599999997</c:v>
                </c:pt>
                <c:pt idx="1">
                  <c:v>34483</c:v>
                </c:pt>
                <c:pt idx="2">
                  <c:v>902932.35</c:v>
                </c:pt>
                <c:pt idx="3">
                  <c:v>2958026.1</c:v>
                </c:pt>
                <c:pt idx="4">
                  <c:v>336999.08</c:v>
                </c:pt>
                <c:pt idx="5">
                  <c:v>480183.39999999997</c:v>
                </c:pt>
                <c:pt idx="6">
                  <c:v>11202.400000000001</c:v>
                </c:pt>
                <c:pt idx="7">
                  <c:v>85639.5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0.8372</cdr:y>
    </cdr:from>
    <cdr:to>
      <cdr:x>0.22194</cdr:x>
      <cdr:y>0.94875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3308008"/>
          <a:ext cx="897032" cy="4407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MY" sz="1000" b="0" dirty="0" smtClean="0"/>
            <a:t>RM3,020,050</a:t>
          </a:r>
          <a:br>
            <a:rPr lang="en-MY" sz="1000" b="0" dirty="0" smtClean="0"/>
          </a:br>
          <a:r>
            <a:rPr lang="en-MY" sz="1000" b="0" dirty="0" smtClean="0"/>
            <a:t>46%</a:t>
          </a:r>
          <a:br>
            <a:rPr lang="en-MY" sz="1000" b="0" dirty="0" smtClean="0"/>
          </a:br>
          <a:endParaRPr lang="en-MY" sz="1000" b="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0.14868</cdr:x>
      <cdr:y>0.45217</cdr:y>
    </cdr:from>
    <cdr:to>
      <cdr:x>0.20487</cdr:x>
      <cdr:y>0.72126</cdr:y>
    </cdr:to>
    <cdr:sp macro="" textlink="">
      <cdr:nvSpPr>
        <cdr:cNvPr id="2" name="Left Brace 1"/>
        <cdr:cNvSpPr/>
      </cdr:nvSpPr>
      <cdr:spPr>
        <a:xfrm xmlns:a="http://schemas.openxmlformats.org/drawingml/2006/main" rot="21029357">
          <a:off x="600681" y="1786650"/>
          <a:ext cx="227018" cy="1063252"/>
        </a:xfrm>
        <a:prstGeom xmlns:a="http://schemas.openxmlformats.org/drawingml/2006/main" prst="leftBrace">
          <a:avLst>
            <a:gd name="adj1" fmla="val 65556"/>
            <a:gd name="adj2" fmla="val 47612"/>
          </a:avLst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MY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C9F7E-C448-4CA2-B567-392D5505CB4D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04415-C245-4890-ADFB-1E05EB8551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1157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2382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3182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6555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6849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15917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7427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327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8793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51798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205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270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34361-1581-4227-A9FB-240272884C82}" type="datetimeFigureOut">
              <a:rPr lang="en-MY" smtClean="0"/>
              <a:t>5/2/2015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D9D8-3FF8-401A-B71A-437D1ACC8EC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7214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Savings from Budget for 2014</a:t>
            </a:r>
            <a:endParaRPr lang="en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MY" dirty="0"/>
              <a:t>Estimated Expenditure for Year </a:t>
            </a:r>
            <a:r>
              <a:rPr lang="en-MY" dirty="0" smtClean="0"/>
              <a:t>2014</a:t>
            </a:r>
            <a:endParaRPr lang="en-MY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06501320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4008" y="1268760"/>
            <a:ext cx="4041775" cy="639762"/>
          </a:xfrm>
        </p:spPr>
        <p:txBody>
          <a:bodyPr/>
          <a:lstStyle/>
          <a:p>
            <a:pPr algn="ctr"/>
            <a:r>
              <a:rPr lang="en-US" dirty="0"/>
              <a:t>Additional Budget RM1.5 </a:t>
            </a:r>
            <a:r>
              <a:rPr lang="en-US" dirty="0" smtClean="0"/>
              <a:t>Mil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176701472"/>
              </p:ext>
            </p:extLst>
          </p:nvPr>
        </p:nvGraphicFramePr>
        <p:xfrm>
          <a:off x="4572000" y="2132856"/>
          <a:ext cx="4176464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142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Savings from Budget for 2014</a:t>
            </a:r>
            <a:endParaRPr lang="en-MY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/>
              <a:t>	</a:t>
            </a:r>
            <a:r>
              <a:rPr lang="en-US" sz="2200" b="1" dirty="0" smtClean="0"/>
              <a:t>Savings from Original Budget + Savings from Add. Budget</a:t>
            </a:r>
          </a:p>
          <a:p>
            <a:pPr marL="0" indent="0">
              <a:buNone/>
            </a:pPr>
            <a:r>
              <a:rPr lang="en-US" b="1" dirty="0" smtClean="0"/>
              <a:t>=	</a:t>
            </a:r>
            <a:r>
              <a:rPr lang="en-US" b="1" dirty="0"/>
              <a:t> </a:t>
            </a:r>
            <a:r>
              <a:rPr lang="en-US" b="1" dirty="0" smtClean="0"/>
              <a:t>RM292,128 </a:t>
            </a:r>
            <a:r>
              <a:rPr lang="en-US" sz="3200" b="1" dirty="0" smtClean="0"/>
              <a:t> + RM420,578 </a:t>
            </a:r>
          </a:p>
          <a:p>
            <a:pPr marL="0" indent="0">
              <a:buNone/>
            </a:pPr>
            <a:r>
              <a:rPr lang="en-US" b="1" dirty="0" smtClean="0"/>
              <a:t>= 	RM712,706 – RM600,000</a:t>
            </a:r>
          </a:p>
          <a:p>
            <a:pPr marL="0" indent="0">
              <a:buNone/>
            </a:pPr>
            <a:r>
              <a:rPr lang="en-US" b="1" dirty="0" smtClean="0"/>
              <a:t>= 	</a:t>
            </a:r>
            <a:r>
              <a:rPr lang="en-US" b="1" u="sng" dirty="0" smtClean="0"/>
              <a:t>RM112,706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endParaRPr lang="en-MY" b="1" dirty="0"/>
          </a:p>
        </p:txBody>
      </p:sp>
    </p:spTree>
    <p:extLst>
      <p:ext uri="{BB962C8B-B14F-4D97-AF65-F5344CB8AC3E}">
        <p14:creationId xmlns:p14="http://schemas.microsoft.com/office/powerpoint/2010/main" val="242398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2015 vs. 2014 (Without Extra Events)</a:t>
            </a:r>
            <a:endParaRPr lang="en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Approved budget for 2014</a:t>
            </a:r>
            <a:endParaRPr lang="en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55000" lnSpcReduction="20000"/>
          </a:bodyPr>
          <a:lstStyle/>
          <a:p>
            <a:pPr algn="ctr"/>
            <a:r>
              <a:rPr lang="en-US" dirty="0" smtClean="0"/>
              <a:t>Proposed </a:t>
            </a:r>
            <a:r>
              <a:rPr lang="en-US" dirty="0"/>
              <a:t>budget for </a:t>
            </a:r>
            <a:r>
              <a:rPr lang="en-US" dirty="0" smtClean="0"/>
              <a:t>2015 (Without Extra Events)</a:t>
            </a:r>
          </a:p>
          <a:p>
            <a:pPr algn="ctr"/>
            <a:r>
              <a:rPr lang="en-US" dirty="0" smtClean="0"/>
              <a:t>(Incl. GST &amp; Inflation)</a:t>
            </a:r>
            <a:endParaRPr lang="en-MY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24845628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ontent Placeholder 14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34966567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144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2015 vs. 2014 (Without Extra Events)</a:t>
            </a:r>
            <a:endParaRPr lang="en-MY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4392862"/>
              </p:ext>
            </p:extLst>
          </p:nvPr>
        </p:nvGraphicFramePr>
        <p:xfrm>
          <a:off x="447904" y="1844824"/>
          <a:ext cx="8084535" cy="310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Worksheet" r:id="rId3" imgW="6000784" imgH="2304930" progId="Excel.Sheet.12">
                  <p:embed/>
                </p:oleObj>
              </mc:Choice>
              <mc:Fallback>
                <p:oleObj name="Worksheet" r:id="rId3" imgW="6000784" imgH="23049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7904" y="1844824"/>
                        <a:ext cx="8084535" cy="3105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010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2015 vs. 2014 (</a:t>
            </a:r>
            <a:r>
              <a:rPr lang="en-US" dirty="0" smtClean="0"/>
              <a:t>With </a:t>
            </a:r>
            <a:r>
              <a:rPr lang="en-US" dirty="0"/>
              <a:t>Extra Events)</a:t>
            </a:r>
            <a:endParaRPr lang="en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Approved budget for </a:t>
            </a:r>
            <a:r>
              <a:rPr lang="en-US" dirty="0" smtClean="0"/>
              <a:t>2014</a:t>
            </a:r>
            <a:endParaRPr lang="en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en-US" dirty="0"/>
              <a:t>Proposed budget for </a:t>
            </a:r>
            <a:r>
              <a:rPr lang="en-US" dirty="0" smtClean="0"/>
              <a:t>2015 (With Extra Events)</a:t>
            </a:r>
            <a:endParaRPr lang="en-US" dirty="0"/>
          </a:p>
          <a:p>
            <a:pPr algn="ctr"/>
            <a:r>
              <a:rPr lang="en-US" dirty="0"/>
              <a:t>(Incl. GST &amp; Inflation</a:t>
            </a:r>
            <a:r>
              <a:rPr lang="en-US" dirty="0" smtClean="0"/>
              <a:t>)</a:t>
            </a:r>
            <a:endParaRPr lang="en-MY" dirty="0"/>
          </a:p>
        </p:txBody>
      </p:sp>
      <p:graphicFrame>
        <p:nvGraphicFramePr>
          <p:cNvPr id="7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72684866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60041575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675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2015 vs. 2014 (</a:t>
            </a:r>
            <a:r>
              <a:rPr lang="en-US" dirty="0" smtClean="0"/>
              <a:t>With </a:t>
            </a:r>
            <a:r>
              <a:rPr lang="en-US" dirty="0"/>
              <a:t>Extra </a:t>
            </a:r>
            <a:r>
              <a:rPr lang="en-US" dirty="0" smtClean="0"/>
              <a:t>Events)</a:t>
            </a:r>
            <a:endParaRPr lang="en-MY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5383909"/>
              </p:ext>
            </p:extLst>
          </p:nvPr>
        </p:nvGraphicFramePr>
        <p:xfrm>
          <a:off x="467544" y="1916832"/>
          <a:ext cx="8116735" cy="3427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Worksheet" r:id="rId3" imgW="6000784" imgH="2533775" progId="Excel.Sheet.12">
                  <p:embed/>
                </p:oleObj>
              </mc:Choice>
              <mc:Fallback>
                <p:oleObj name="Worksheet" r:id="rId3" imgW="6000784" imgH="25337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1916832"/>
                        <a:ext cx="8116735" cy="34270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76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2015 vs. 2014</a:t>
            </a:r>
            <a:endParaRPr lang="en-MY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5229200"/>
            <a:ext cx="7272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/>
              <a:t>Budget increase due to </a:t>
            </a:r>
            <a:r>
              <a:rPr lang="en-MY" sz="1000" u="sng" dirty="0"/>
              <a:t>MICE </a:t>
            </a:r>
            <a:r>
              <a:rPr lang="en-MY" sz="1000" u="sng" dirty="0" smtClean="0"/>
              <a:t>Incentive, FAMs, Visit Penang Year and PCET</a:t>
            </a:r>
            <a:r>
              <a:rPr lang="en-MY" sz="1000" dirty="0" smtClean="0"/>
              <a:t/>
            </a:r>
            <a:br>
              <a:rPr lang="en-MY" sz="1000" dirty="0" smtClean="0"/>
            </a:br>
            <a:r>
              <a:rPr lang="en-MY" sz="1000" dirty="0" smtClean="0"/>
              <a:t>MICE Incentive - </a:t>
            </a:r>
            <a:r>
              <a:rPr lang="en-MY" sz="1000" dirty="0"/>
              <a:t>Sponsorship for World Convention on Prevention of Drowning 2015 which cost RM75,000 that approved on 1st Nov 2013. </a:t>
            </a:r>
            <a:r>
              <a:rPr lang="en-MY" sz="1000" dirty="0" smtClean="0"/>
              <a:t>PGT </a:t>
            </a:r>
            <a:r>
              <a:rPr lang="en-MY" sz="1000" dirty="0"/>
              <a:t>will continue so support MICE's activities until the establishment of Penang's convention bureau </a:t>
            </a:r>
          </a:p>
          <a:p>
            <a:r>
              <a:rPr lang="en-MY" sz="1000" dirty="0"/>
              <a:t> </a:t>
            </a:r>
          </a:p>
          <a:p>
            <a:r>
              <a:rPr lang="en-MY" sz="1000" dirty="0"/>
              <a:t>FAMs </a:t>
            </a:r>
            <a:r>
              <a:rPr lang="en-MY" sz="1000" dirty="0" smtClean="0"/>
              <a:t>- Foresees the increment of </a:t>
            </a:r>
            <a:r>
              <a:rPr lang="en-MY" sz="1000" dirty="0" err="1" smtClean="0"/>
              <a:t>fams</a:t>
            </a:r>
            <a:r>
              <a:rPr lang="en-MY" sz="1000" dirty="0" smtClean="0"/>
              <a:t> in 2015 due to closer partnership with Tourism Malaysia, airlines and agents. </a:t>
            </a:r>
            <a:r>
              <a:rPr lang="en-US" sz="1000" dirty="0" smtClean="0"/>
              <a:t>The hotels has reduced their support on room sponsorship is partly due to implementation of local government tax.</a:t>
            </a:r>
            <a:endParaRPr lang="en-MY" sz="10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4591226"/>
              </p:ext>
            </p:extLst>
          </p:nvPr>
        </p:nvGraphicFramePr>
        <p:xfrm>
          <a:off x="971600" y="1268759"/>
          <a:ext cx="6840760" cy="3891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Worksheet" r:id="rId3" imgW="5457808" imgH="3105211" progId="Excel.Sheet.8">
                  <p:embed/>
                </p:oleObj>
              </mc:Choice>
              <mc:Fallback>
                <p:oleObj name="Worksheet" r:id="rId3" imgW="5457808" imgH="3105211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1268759"/>
                        <a:ext cx="6840760" cy="38919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09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 2015 vs. 2014</a:t>
            </a:r>
            <a:endParaRPr lang="en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000" dirty="0" smtClean="0"/>
              <a:t>Proposed Budget for 2015</a:t>
            </a:r>
          </a:p>
          <a:p>
            <a:pPr algn="ctr"/>
            <a:r>
              <a:rPr lang="en-US" sz="2000" dirty="0" smtClean="0"/>
              <a:t>RM10,104,297</a:t>
            </a:r>
            <a:endParaRPr lang="en-MY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000" dirty="0" smtClean="0"/>
              <a:t>Approved Budget for 2014</a:t>
            </a:r>
          </a:p>
          <a:p>
            <a:pPr algn="ctr"/>
            <a:r>
              <a:rPr lang="en-US" sz="2000" dirty="0" smtClean="0"/>
              <a:t>RM7,361,330</a:t>
            </a:r>
            <a:endParaRPr lang="en-MY" sz="2000" dirty="0"/>
          </a:p>
        </p:txBody>
      </p:sp>
      <p:sp>
        <p:nvSpPr>
          <p:cNvPr id="21" name="Right Brace 20"/>
          <p:cNvSpPr/>
          <p:nvPr/>
        </p:nvSpPr>
        <p:spPr>
          <a:xfrm rot="8061521">
            <a:off x="5449819" y="5001558"/>
            <a:ext cx="288032" cy="1368152"/>
          </a:xfrm>
          <a:prstGeom prst="rightBrace">
            <a:avLst>
              <a:gd name="adj1" fmla="val 56075"/>
              <a:gd name="adj2" fmla="val 5251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TextBox 23"/>
          <p:cNvSpPr txBox="1"/>
          <p:nvPr/>
        </p:nvSpPr>
        <p:spPr>
          <a:xfrm>
            <a:off x="18728" y="4565159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RM2,290,000</a:t>
            </a:r>
            <a:br>
              <a:rPr lang="en-US" sz="1000" dirty="0" smtClean="0"/>
            </a:br>
            <a:r>
              <a:rPr lang="en-US" sz="1000" dirty="0" smtClean="0"/>
              <a:t>23%</a:t>
            </a:r>
            <a:endParaRPr lang="en-MY" sz="1000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11877166"/>
              </p:ext>
            </p:extLst>
          </p:nvPr>
        </p:nvGraphicFramePr>
        <p:xfrm>
          <a:off x="4788024" y="2492896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38458035"/>
              </p:ext>
            </p:extLst>
          </p:nvPr>
        </p:nvGraphicFramePr>
        <p:xfrm>
          <a:off x="395536" y="2276872"/>
          <a:ext cx="4040188" cy="416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265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Actual Expenditure 2014 vs</a:t>
            </a:r>
            <a:r>
              <a:rPr lang="en-US" dirty="0"/>
              <a:t>. </a:t>
            </a:r>
            <a:r>
              <a:rPr lang="en-US" dirty="0" smtClean="0"/>
              <a:t>2013</a:t>
            </a:r>
            <a:endParaRPr lang="en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en-US" dirty="0" smtClean="0"/>
              <a:t>Actual Expenditure – 2014</a:t>
            </a:r>
          </a:p>
          <a:p>
            <a:pPr algn="ctr"/>
            <a:r>
              <a:rPr lang="en-US" dirty="0" smtClean="0"/>
              <a:t>RM6,423,303</a:t>
            </a:r>
            <a:endParaRPr lang="en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en-US" dirty="0"/>
              <a:t>Actual Expenditure – </a:t>
            </a:r>
            <a:r>
              <a:rPr lang="en-US" dirty="0" smtClean="0"/>
              <a:t>2013</a:t>
            </a:r>
            <a:endParaRPr lang="en-US" dirty="0"/>
          </a:p>
          <a:p>
            <a:pPr algn="ctr"/>
            <a:r>
              <a:rPr lang="en-US" dirty="0" smtClean="0"/>
              <a:t>RM7,188,943</a:t>
            </a:r>
            <a:endParaRPr lang="en-MY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24232294"/>
              </p:ext>
            </p:extLst>
          </p:nvPr>
        </p:nvGraphicFramePr>
        <p:xfrm>
          <a:off x="395536" y="2204864"/>
          <a:ext cx="4176464" cy="4311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792068856"/>
              </p:ext>
            </p:extLst>
          </p:nvPr>
        </p:nvGraphicFramePr>
        <p:xfrm>
          <a:off x="4716016" y="2204864"/>
          <a:ext cx="4185791" cy="416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090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181</Words>
  <Application>Microsoft Office PowerPoint</Application>
  <PresentationFormat>On-screen Show (4:3)</PresentationFormat>
  <Paragraphs>58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Worksheet</vt:lpstr>
      <vt:lpstr>Savings from Budget for 2014</vt:lpstr>
      <vt:lpstr>Savings from Budget for 2014</vt:lpstr>
      <vt:lpstr>2015 vs. 2014 (Without Extra Events)</vt:lpstr>
      <vt:lpstr>2015 vs. 2014 (Without Extra Events)</vt:lpstr>
      <vt:lpstr>2015 vs. 2014 (With Extra Events)</vt:lpstr>
      <vt:lpstr>2015 vs. 2014 (With Extra Events)</vt:lpstr>
      <vt:lpstr>Budget 2015 vs. 2014</vt:lpstr>
      <vt:lpstr>Budget 2015 vs. 2014</vt:lpstr>
      <vt:lpstr>Actual Expenditure 2014 vs. 2013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Balance Budget for 2014</dc:title>
  <dc:creator>Michelle</dc:creator>
  <cp:lastModifiedBy>Michelle</cp:lastModifiedBy>
  <cp:revision>35</cp:revision>
  <cp:lastPrinted>2015-02-05T06:10:45Z</cp:lastPrinted>
  <dcterms:created xsi:type="dcterms:W3CDTF">2014-09-26T04:07:25Z</dcterms:created>
  <dcterms:modified xsi:type="dcterms:W3CDTF">2015-02-05T06:10:48Z</dcterms:modified>
</cp:coreProperties>
</file>